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4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22"/>
  </p:notesMasterIdLst>
  <p:sldIdLst>
    <p:sldId id="262" r:id="rId2"/>
    <p:sldId id="258" r:id="rId3"/>
    <p:sldId id="309" r:id="rId4"/>
    <p:sldId id="313" r:id="rId5"/>
    <p:sldId id="301" r:id="rId6"/>
    <p:sldId id="265" r:id="rId7"/>
    <p:sldId id="269" r:id="rId8"/>
    <p:sldId id="270" r:id="rId9"/>
    <p:sldId id="272" r:id="rId10"/>
    <p:sldId id="277" r:id="rId11"/>
    <p:sldId id="291" r:id="rId12"/>
    <p:sldId id="274" r:id="rId13"/>
    <p:sldId id="315" r:id="rId14"/>
    <p:sldId id="283" r:id="rId15"/>
    <p:sldId id="285" r:id="rId16"/>
    <p:sldId id="302" r:id="rId17"/>
    <p:sldId id="303" r:id="rId18"/>
    <p:sldId id="304" r:id="rId19"/>
    <p:sldId id="316" r:id="rId20"/>
    <p:sldId id="317" r:id="rId2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9900"/>
    <a:srgbClr val="996633"/>
    <a:srgbClr val="FFCC66"/>
    <a:srgbClr val="00FFFF"/>
    <a:srgbClr val="99FF99"/>
    <a:srgbClr val="00CC99"/>
    <a:srgbClr val="FF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0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7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8" Type="http://schemas.openxmlformats.org/officeDocument/2006/relationships/oleObject" Target="NULL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2019 </a:t>
            </a:r>
            <a:r>
              <a:rPr lang="ru-RU" dirty="0" smtClean="0"/>
              <a:t>год (%)</a:t>
            </a:r>
            <a:endParaRPr lang="ru-RU" dirty="0"/>
          </a:p>
        </c:rich>
      </c:tx>
      <c:layout/>
      <c:overlay val="1"/>
    </c:title>
    <c:autoTitleDeleted val="0"/>
    <c:view3D>
      <c:rotX val="7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1"/>
          <c:showVal val="1"/>
          <c:showCatName val="1"/>
          <c:showSerName val="1"/>
          <c:showPercent val="1"/>
          <c:showBubbleSize val="1"/>
          <c:showLeaderLines val="0"/>
        </c:dLbls>
      </c:pie3DChart>
      <c:spPr>
        <a:noFill/>
        <a:ln w="25400">
          <a:noFill/>
        </a:ln>
      </c:spPr>
    </c:plotArea>
    <c:legend>
      <c:legendPos val="r"/>
      <c:layout/>
      <c:overlay val="1"/>
    </c:legend>
    <c:plotVisOnly val="1"/>
    <c:dispBlanksAs val="zero"/>
    <c:showDLblsOverMax val="1"/>
  </c:chart>
  <c:spPr>
    <a:effectLst>
      <a:innerShdw blurRad="228600" dist="165100" dir="1680000">
        <a:prstClr val="black">
          <a:alpha val="64000"/>
        </a:prstClr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9.9799019580134984E-2"/>
          <c:w val="1"/>
          <c:h val="0.48227325750947797"/>
        </c:manualLayout>
      </c:layout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'2024'!$C$6:$C$10</c:f>
            </c:numRef>
          </c:val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'2024'!$D$6:$D$10</c:f>
            </c:numRef>
          </c:val>
        </c:ser>
        <c:ser>
          <c:idx val="2"/>
          <c:order val="2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'2024'!$E$6:$E$10</c:f>
            </c:numRef>
          </c:val>
        </c:ser>
        <c:ser>
          <c:idx val="3"/>
          <c:order val="3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'2024'!$F$6:$F$10</c:f>
            </c:numRef>
          </c:val>
        </c:ser>
        <c:ser>
          <c:idx val="4"/>
          <c:order val="4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'2024'!$G$6:$G$10</c:f>
            </c:numRef>
          </c:val>
        </c:ser>
        <c:ser>
          <c:idx val="5"/>
          <c:order val="5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'2024'!$H$6:$H$10</c:f>
            </c:numRef>
          </c:val>
        </c:ser>
        <c:ser>
          <c:idx val="6"/>
          <c:order val="6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'2024'!$I$6:$I$10</c:f>
            </c:numRef>
          </c:val>
        </c:ser>
        <c:ser>
          <c:idx val="7"/>
          <c:order val="7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'2024'!$J$6:$J$10</c:f>
            </c:numRef>
          </c:val>
        </c:ser>
        <c:ser>
          <c:idx val="8"/>
          <c:order val="8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'2024'!$K$6:$K$10</c:f>
            </c:numRef>
          </c:val>
        </c:ser>
        <c:ser>
          <c:idx val="9"/>
          <c:order val="9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'2024'!$L$6:$L$10</c:f>
            </c:numRef>
          </c:val>
        </c:ser>
        <c:ser>
          <c:idx val="10"/>
          <c:order val="1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'2024'!$M$6:$M$10</c:f>
            </c:numRef>
          </c:val>
        </c:ser>
        <c:ser>
          <c:idx val="11"/>
          <c:order val="11"/>
          <c:dPt>
            <c:idx val="0"/>
            <c:bubble3D val="0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4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7"/>
                <a:tile tx="0" ty="0" sx="100000" sy="100000" flip="none" algn="tl"/>
              </a:blip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5.3684930008748903E-2"/>
                  <c:y val="-1.68475219598222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822364391951005"/>
                  <c:y val="-2.57360017497812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629483814523185E-2"/>
                  <c:y val="-1.13040446205500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8842957130358703E-3"/>
                  <c:y val="-2.91857908362255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'2024'!$B$6:$B$10</c:f>
              <c:strCache>
                <c:ptCount val="5"/>
                <c:pt idx="0">
                  <c:v>МП «Развитие экономического потенциала  и предпринимательства» </c:v>
                </c:pt>
                <c:pt idx="1">
                  <c:v>МП «Социальное развитие МО «Шебалинский район» </c:v>
                </c:pt>
                <c:pt idx="2">
                  <c:v>МП «Управление муниципальными финансами и имуществом МО «Шебалинский район» </c:v>
                </c:pt>
                <c:pt idx="3">
                  <c:v>МП «Повышение эффективности систем жизнеобеспечения МО «Шебалинский район» 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'2024'!$N$6:$N$10</c:f>
              <c:numCache>
                <c:formatCode>0.0</c:formatCode>
                <c:ptCount val="5"/>
                <c:pt idx="0">
                  <c:v>15969.83518</c:v>
                </c:pt>
                <c:pt idx="1">
                  <c:v>1042708.6963599996</c:v>
                </c:pt>
                <c:pt idx="2">
                  <c:v>69220.149779999992</c:v>
                </c:pt>
                <c:pt idx="3">
                  <c:v>93160.63973000001</c:v>
                </c:pt>
                <c:pt idx="4">
                  <c:v>24259.802509999998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1852580927384"/>
          <c:y val="0.64932096244502968"/>
          <c:w val="0.78768482064741896"/>
          <c:h val="0.28476477271442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8">
    <c:autoUpdate val="0"/>
  </c:externalData>
  <c:userShapes r:id="rId9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974836796678557"/>
          <c:y val="0.49150502303506999"/>
          <c:w val="0.31929749719858086"/>
          <c:h val="0.4897675774892235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тыс. рублей</c:v>
                </c:pt>
              </c:strCache>
            </c:strRef>
          </c:tx>
          <c:dPt>
            <c:idx val="5"/>
            <c:bubble3D val="0"/>
            <c:spPr>
              <a:ln w="3175">
                <a:solidFill>
                  <a:schemeClr val="accent1"/>
                </a:solidFill>
              </a:ln>
            </c:spPr>
          </c:dPt>
          <c:dLbls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7CB-4729-A721-CD064A7A77F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multiLvlStrRef>
              <c:f>Лист1!$A$2:$B$7</c:f>
              <c:multiLvlStrCache>
                <c:ptCount val="6"/>
                <c:lvl>
                  <c:pt idx="0">
                    <c:v>17 762,4</c:v>
                  </c:pt>
                  <c:pt idx="1">
                    <c:v>6 714,1</c:v>
                  </c:pt>
                  <c:pt idx="2">
                    <c:v>3 997,6</c:v>
                  </c:pt>
                  <c:pt idx="3">
                    <c:v>2 736,9</c:v>
                  </c:pt>
                  <c:pt idx="4">
                    <c:v>5,9</c:v>
                  </c:pt>
                  <c:pt idx="5">
                    <c:v>35 194,6</c:v>
                  </c:pt>
                </c:lvl>
                <c:lvl>
                  <c:pt idx="0">
                    <c:v>Обеспечение деятельности  органа местного самоуправления</c:v>
                  </c:pt>
                  <c:pt idx="1">
                    <c:v>Обеспечение деятельности финансовых органов</c:v>
                  </c:pt>
                  <c:pt idx="2">
                    <c:v>Обеспечение деятельности Совета депутатов</c:v>
                  </c:pt>
                  <c:pt idx="3">
                    <c:v>Функционирование высшего должностного лица</c:v>
                  </c:pt>
                  <c:pt idx="4">
                    <c:v>Составлению списков кандидатов в присяжные заседатели</c:v>
                  </c:pt>
                  <c:pt idx="5">
                    <c:v>Другие общегосударственные вопросы</c:v>
                  </c:pt>
                </c:lvl>
              </c:multiLvlStrCache>
            </c:multiLvl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17762.400000000001</c:v>
                </c:pt>
                <c:pt idx="1">
                  <c:v>6714.1</c:v>
                </c:pt>
                <c:pt idx="2">
                  <c:v>3997.6</c:v>
                </c:pt>
                <c:pt idx="3">
                  <c:v>2736.9</c:v>
                </c:pt>
                <c:pt idx="4">
                  <c:v>5.9</c:v>
                </c:pt>
                <c:pt idx="5">
                  <c:v>35194.6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CB-4729-A721-CD064A7A77F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7.630675314765357E-3"/>
          <c:y val="4.5657252461933829E-4"/>
          <c:w val="0.95937668798649312"/>
          <c:h val="0.50459153071791196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14762966256404"/>
          <c:y val="0.24242356650011895"/>
          <c:w val="0.84345900107018523"/>
          <c:h val="0.751763395828773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C8F-4653-B781-6E1EDBDC569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8F-4653-B781-6E1EDBDC569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9525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layout>
                <c:manualLayout>
                  <c:x val="7.9498546821067634E-2"/>
                  <c:y val="2.372720590734509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7303724188748629"/>
                  <c:y val="-0.3090107831141021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1670115305449331E-2"/>
                  <c:y val="2.429688119597113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926659159133549E-2"/>
                  <c:y val="-6.12932018512853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Сельское хозяйство</c:v>
                </c:pt>
                <c:pt idx="1">
                  <c:v>Транспорт
</c:v>
                </c:pt>
                <c:pt idx="2">
                  <c:v>Дорожное хозяйство</c:v>
                </c:pt>
                <c:pt idx="3">
                  <c:v>Связь и информатика</c:v>
                </c:pt>
                <c:pt idx="4">
                  <c:v>Др. вопросы в области нац. экономики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3969.89806</c:v>
                </c:pt>
                <c:pt idx="1">
                  <c:v>8150</c:v>
                </c:pt>
                <c:pt idx="2">
                  <c:v>33432.388980000003</c:v>
                </c:pt>
                <c:pt idx="3">
                  <c:v>3648.2533899999999</c:v>
                </c:pt>
                <c:pt idx="4">
                  <c:v>3201.3392899999999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C8F-4653-B781-6E1EDBDC5695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7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018203444838082E-2"/>
          <c:y val="8.2715489095638736E-2"/>
          <c:w val="0.56526435942034248"/>
          <c:h val="0.80536880702531344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rgbClr val="FF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71-4089-A74D-9852164AD5C5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571-4089-A74D-9852164AD5C5}"/>
              </c:ext>
            </c:extLst>
          </c:dPt>
          <c:dPt>
            <c:idx val="3"/>
            <c:bubble3D val="0"/>
            <c:explosion val="5"/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multiLvlStrRef>
              <c:f>Лист1!$A$2:$B$5</c:f>
              <c:multiLvlStrCache>
                <c:ptCount val="4"/>
                <c:lvl>
                  <c:pt idx="0">
                    <c:v>2191,7</c:v>
                  </c:pt>
                  <c:pt idx="1">
                    <c:v>16962,6</c:v>
                  </c:pt>
                  <c:pt idx="2">
                    <c:v>3421,2</c:v>
                  </c:pt>
                  <c:pt idx="3">
                    <c:v>11728,6</c:v>
                  </c:pt>
                </c:lvl>
                <c:lvl>
                  <c:pt idx="0">
                    <c:v>Жилищное хозяйство</c:v>
                  </c:pt>
                  <c:pt idx="1">
                    <c:v>Коммунальное хозяйство</c:v>
                  </c:pt>
                  <c:pt idx="2">
                    <c:v>Благоустройство</c:v>
                  </c:pt>
                  <c:pt idx="3">
                    <c:v>Другие вопросы </c:v>
                  </c:pt>
                </c:lvl>
              </c:multiLvlStrCache>
            </c:multiLvl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2191.65004</c:v>
                </c:pt>
                <c:pt idx="1">
                  <c:v>16962.590250000001</c:v>
                </c:pt>
                <c:pt idx="2">
                  <c:v>3421.1874200000002</c:v>
                </c:pt>
                <c:pt idx="3">
                  <c:v>11728.6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571-4089-A74D-9852164AD5C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204255923183791"/>
          <c:y val="0"/>
          <c:w val="0.39250135171630623"/>
          <c:h val="0.96063103170502218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20"/>
      <c:rotY val="18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3.1247681546298388E-2"/>
          <c:w val="0.97983928715738089"/>
          <c:h val="0.96133318693238556"/>
        </c:manualLayout>
      </c:layout>
      <c:pie3DChart>
        <c:varyColors val="1"/>
        <c:ser>
          <c:idx val="0"/>
          <c:order val="0"/>
          <c:explosion val="36"/>
          <c:dPt>
            <c:idx val="0"/>
            <c:bubble3D val="0"/>
            <c:explosion val="11"/>
          </c:dPt>
          <c:dPt>
            <c:idx val="1"/>
            <c:bubble3D val="0"/>
            <c:explosion val="67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49-448D-9350-B45D6635320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249-448D-9350-B45D66353207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249-448D-9350-B45D66353207}"/>
              </c:ext>
            </c:extLst>
          </c:dPt>
          <c:dLbls>
            <c:dLbl>
              <c:idx val="0"/>
              <c:layout>
                <c:manualLayout>
                  <c:x val="-7.6908573477559042E-2"/>
                  <c:y val="-5.1826626557125999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ru-RU" dirty="0">
                        <a:solidFill>
                          <a:schemeClr val="bg1"/>
                        </a:solidFill>
                      </a:rPr>
                      <a:t>Дошкольное образование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155 491,9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chemeClr val="accent3">
                    <a:lumMod val="75000"/>
                  </a:schemeClr>
                </a:solidFill>
                <a:scene3d>
                  <a:camera prst="orthographicFront"/>
                  <a:lightRig rig="threePt" dir="t"/>
                </a:scene3d>
                <a:sp3d>
                  <a:bevelT prst="angle"/>
                </a:sp3d>
              </c:spPr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249-448D-9350-B45D6635320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950681969656054"/>
                  <c:y val="-8.034640672922002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Общее 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образование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706 299,8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rgbClr val="00B0F0"/>
                </a:solidFill>
                <a:ln>
                  <a:solidFill>
                    <a:srgbClr val="7030A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07950" prst="angle"/>
                </a:sp3d>
              </c:spPr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249-448D-9350-B45D6635320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134419276800875"/>
                  <c:y val="-3.9270756197357898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ru-RU" sz="1400" b="1" dirty="0">
                        <a:solidFill>
                          <a:schemeClr val="bg1"/>
                        </a:solidFill>
                      </a:rPr>
                      <a:t>Дополнительное образование детей
</a:t>
                    </a:r>
                    <a:r>
                      <a:rPr lang="ru-RU" sz="1400" b="1" dirty="0" smtClean="0">
                        <a:solidFill>
                          <a:schemeClr val="bg1"/>
                        </a:solidFill>
                      </a:rPr>
                      <a:t>85 823,2</a:t>
                    </a:r>
                    <a:endParaRPr lang="ru-RU" sz="14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rgbClr val="00B050"/>
                </a:solidFill>
                <a:scene3d>
                  <a:camera prst="orthographicFront"/>
                  <a:lightRig rig="threePt" dir="t"/>
                </a:scene3d>
                <a:sp3d prstMaterial="metal">
                  <a:bevelT prst="angle"/>
                </a:sp3d>
              </c:spPr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249-448D-9350-B45D6635320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6880523509346171E-3"/>
                  <c:y val="7.6608709406937731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Молодежная </a:t>
                    </a:r>
                    <a:r>
                      <a:rPr lang="ru-RU" dirty="0">
                        <a:solidFill>
                          <a:schemeClr val="bg1"/>
                        </a:solidFill>
                      </a:rPr>
                      <a:t>политика и оздоровление детей
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1 616,8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rgbClr val="8064A2">
                    <a:lumMod val="60000"/>
                    <a:lumOff val="40000"/>
                  </a:srgbClr>
                </a:solidFill>
                <a:scene3d>
                  <a:camera prst="orthographicFront"/>
                  <a:lightRig rig="threePt" dir="t"/>
                </a:scene3d>
                <a:sp3d prstMaterial="dkEdge">
                  <a:bevelT prst="angle"/>
                </a:sp3d>
              </c:spPr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249-448D-9350-B45D66353207}"/>
                </c:ext>
                <c:ext xmlns:c15="http://schemas.microsoft.com/office/drawing/2012/chart" uri="{CE6537A1-D6FC-4f65-9D91-7224C49458BB}">
                  <c15:layout>
                    <c:manualLayout>
                      <c:w val="0.19801069522951395"/>
                      <c:h val="0.1652439818191235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34236013359545603"/>
                  <c:y val="8.8887765143615457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Другие </a:t>
                    </a:r>
                    <a:r>
                      <a:rPr lang="ru-RU" dirty="0">
                        <a:solidFill>
                          <a:schemeClr val="tx1"/>
                        </a:solidFill>
                      </a:rPr>
                      <a:t>вопросы в области образования
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19 199,7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prstMaterial="metal">
                  <a:bevelT prst="angle"/>
                </a:sp3d>
              </c:spPr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249-448D-9350-B45D66353207}"/>
                </c:ext>
                <c:ext xmlns:c15="http://schemas.microsoft.com/office/drawing/2012/chart" uri="{CE6537A1-D6FC-4f65-9D91-7224C49458BB}">
                  <c15:layout>
                    <c:manualLayout>
                      <c:w val="0.20854125375182589"/>
                      <c:h val="0.1274663098056068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'0700'!$A$3:$A$7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Молодежная политика и оздоровление детей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'0700'!$B$3:$B$7</c:f>
              <c:numCache>
                <c:formatCode>General</c:formatCode>
                <c:ptCount val="5"/>
                <c:pt idx="0">
                  <c:v>95526.1</c:v>
                </c:pt>
                <c:pt idx="1">
                  <c:v>239512.7</c:v>
                </c:pt>
                <c:pt idx="2">
                  <c:v>17947</c:v>
                </c:pt>
                <c:pt idx="3">
                  <c:v>1650.5</c:v>
                </c:pt>
                <c:pt idx="4">
                  <c:v>10775.3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49-448D-9350-B45D66353207}"/>
            </c:ext>
          </c:extLst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606041891822351E-2"/>
          <c:y val="0"/>
          <c:w val="0.79712151897967831"/>
          <c:h val="0.8111150679937591"/>
        </c:manualLayout>
      </c:layout>
      <c:bar3DChart>
        <c:barDir val="col"/>
        <c:grouping val="standar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рублей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4D-4264-92BD-D9330EBBD564}"/>
              </c:ext>
            </c:extLst>
          </c:dPt>
          <c:dPt>
            <c:idx val="1"/>
            <c:invertIfNegative val="1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4D-4264-92BD-D9330EBBD564}"/>
              </c:ext>
            </c:extLst>
          </c:dPt>
          <c:dPt>
            <c:idx val="2"/>
            <c:invertIfNegative val="1"/>
            <c:bubble3D val="0"/>
            <c:spPr>
              <a:solidFill>
                <a:schemeClr val="accent5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14D-4264-92BD-D9330EBBD564}"/>
              </c:ext>
            </c:extLst>
          </c:dPt>
          <c:dPt>
            <c:idx val="3"/>
            <c:invertIfNegative val="1"/>
            <c:bubble3D val="0"/>
            <c:spPr>
              <a:solidFill>
                <a:srgbClr val="00FF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Развитие культурно-досуговой деятельности</c:v>
                </c:pt>
                <c:pt idx="1">
                  <c:v>Основное мероприятие "Развитие музейной деятельности"</c:v>
                </c:pt>
                <c:pt idx="2">
                  <c:v>Основное мероприятие"Развитие библиотечного обслуживания населения"</c:v>
                </c:pt>
                <c:pt idx="3">
                  <c:v>Другие вопросы в области культуры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35290.474469999994</c:v>
                </c:pt>
                <c:pt idx="1">
                  <c:v>7205.3560500000003</c:v>
                </c:pt>
                <c:pt idx="2">
                  <c:v>17814.713880000003</c:v>
                </c:pt>
                <c:pt idx="3">
                  <c:v>2413.3016700000003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14D-4264-92BD-D9330EBBD5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one"/>
        <c:axId val="295681960"/>
        <c:axId val="295675296"/>
        <c:axId val="302958480"/>
      </c:bar3DChart>
      <c:catAx>
        <c:axId val="295681960"/>
        <c:scaling>
          <c:orientation val="minMax"/>
        </c:scaling>
        <c:delete val="1"/>
        <c:axPos val="b"/>
        <c:numFmt formatCode="General" sourceLinked="1"/>
        <c:majorTickMark val="out"/>
        <c:minorTickMark val="cross"/>
        <c:tickLblPos val="nextTo"/>
        <c:crossAx val="295675296"/>
        <c:crosses val="autoZero"/>
        <c:auto val="1"/>
        <c:lblAlgn val="ctr"/>
        <c:lblOffset val="100"/>
        <c:noMultiLvlLbl val="1"/>
      </c:catAx>
      <c:valAx>
        <c:axId val="295675296"/>
        <c:scaling>
          <c:orientation val="minMax"/>
        </c:scaling>
        <c:delete val="1"/>
        <c:axPos val="l"/>
        <c:numFmt formatCode="0.0" sourceLinked="1"/>
        <c:majorTickMark val="out"/>
        <c:minorTickMark val="cross"/>
        <c:tickLblPos val="nextTo"/>
        <c:crossAx val="295681960"/>
        <c:crosses val="autoZero"/>
        <c:crossBetween val="between"/>
      </c:valAx>
      <c:serAx>
        <c:axId val="302958480"/>
        <c:scaling>
          <c:orientation val="minMax"/>
        </c:scaling>
        <c:delete val="1"/>
        <c:axPos val="b"/>
        <c:majorTickMark val="out"/>
        <c:minorTickMark val="cross"/>
        <c:tickLblPos val="nextTo"/>
        <c:crossAx val="295675296"/>
        <c:crosses val="autoZero"/>
      </c:serAx>
    </c:plotArea>
    <c:legend>
      <c:legendPos val="b"/>
      <c:layout>
        <c:manualLayout>
          <c:xMode val="edge"/>
          <c:yMode val="edge"/>
          <c:x val="3.4078311153217085E-2"/>
          <c:y val="0.63211519966095797"/>
          <c:w val="0.79714795582447773"/>
          <c:h val="0.3678848003390419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4841156538162426"/>
                  <c:y val="-0.1565827731490084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52024267645216227"/>
                  <c:y val="0.1603122175578732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526524830574381E-2"/>
                  <c:y val="-5.743601947790429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Лист1!$A$1:$A$3</c:f>
              <c:strCache>
                <c:ptCount val="3"/>
                <c:pt idx="0">
                  <c:v>Социальное обеспечение населения</c:v>
                </c:pt>
                <c:pt idx="1">
                  <c:v>Охрана семьи и детства</c:v>
                </c:pt>
                <c:pt idx="2">
                  <c:v>Другие вопросы в области социальной политики</c:v>
                </c:pt>
              </c:strCache>
            </c:strRef>
          </c:cat>
          <c:val>
            <c:numRef>
              <c:f>Лист1!$B$1:$B$3</c:f>
              <c:numCache>
                <c:formatCode>0.0</c:formatCode>
                <c:ptCount val="3"/>
                <c:pt idx="0">
                  <c:v>2702.8649999999998</c:v>
                </c:pt>
                <c:pt idx="1">
                  <c:v>5908.5</c:v>
                </c:pt>
                <c:pt idx="2">
                  <c:v>210.5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13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elete val="1"/>
            <c:extLst/>
          </c:dLbls>
          <c:cat>
            <c:strRef>
              <c:f>Лист1!$B$20:$B$21</c:f>
              <c:strCache>
                <c:ptCount val="2"/>
                <c:pt idx="0">
                  <c:v>Федеральный бюджет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Лист1!$C$20:$C$21</c:f>
              <c:numCache>
                <c:formatCode>0.0</c:formatCode>
                <c:ptCount val="2"/>
                <c:pt idx="0">
                  <c:v>1678.2012</c:v>
                </c:pt>
                <c:pt idx="1">
                  <c:v>16.951529999999998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9.0818784213863107E-2"/>
                  <c:y val="6.407837801571746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009155993099832E-2"/>
                  <c:y val="-3.874082533398164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4516619591339824E-3"/>
                  <c:y val="-5.86179457693733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Лист1!$B$12:$B$14</c:f>
              <c:strCache>
                <c:ptCount val="3"/>
                <c:pt idx="0">
                  <c:v>Фонд развития территорий </c:v>
                </c:pt>
                <c:pt idx="1">
                  <c:v>Федеральный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Лист1!$C$12:$C$14</c:f>
              <c:numCache>
                <c:formatCode>0.0</c:formatCode>
                <c:ptCount val="3"/>
                <c:pt idx="0">
                  <c:v>2676</c:v>
                </c:pt>
                <c:pt idx="1">
                  <c:v>826</c:v>
                </c:pt>
                <c:pt idx="2">
                  <c:v>35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1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094D1-D91B-4BA0-94DB-51C6D4EEE99B}" type="doc">
      <dgm:prSet loTypeId="urn:microsoft.com/office/officeart/2005/8/layout/pyramid3" loCatId="pyramid" qsTypeId="urn:microsoft.com/office/officeart/2005/8/quickstyle/simple1" qsCatId="simple" csTypeId="urn:microsoft.com/office/officeart/2005/8/colors/accent3_5" csCatId="accent3" phldr="1"/>
      <dgm:spPr/>
    </dgm:pt>
    <dgm:pt modelId="{F070349E-74EF-407C-8F0D-60496EECDEE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5400000" scaled="1"/>
          <a:tileRect/>
        </a:gradFill>
        <a:ln>
          <a:noFill/>
        </a:ln>
      </dgm:spPr>
      <dgm:t>
        <a:bodyPr/>
        <a:lstStyle/>
        <a:p>
          <a:r>
            <a:rPr lang="ru-RU" sz="1600" baseline="0" dirty="0" smtClean="0"/>
            <a:t>ОБЩЕГОСУДАРСТВЕННЫЕ ВОПРОСЫ</a:t>
          </a:r>
          <a:endParaRPr lang="ru-RU" sz="1600" baseline="0" dirty="0"/>
        </a:p>
      </dgm:t>
    </dgm:pt>
    <dgm:pt modelId="{E3879B4D-36F6-4B82-8AA4-F90273DD73A3}" type="parTrans" cxnId="{6D6F393B-6DDC-4E61-B06F-4210B9077E10}">
      <dgm:prSet/>
      <dgm:spPr/>
      <dgm:t>
        <a:bodyPr/>
        <a:lstStyle/>
        <a:p>
          <a:endParaRPr lang="ru-RU"/>
        </a:p>
      </dgm:t>
    </dgm:pt>
    <dgm:pt modelId="{8CFB664A-A0F9-498A-8509-0587694F5122}" type="sibTrans" cxnId="{6D6F393B-6DDC-4E61-B06F-4210B9077E10}">
      <dgm:prSet/>
      <dgm:spPr/>
      <dgm:t>
        <a:bodyPr/>
        <a:lstStyle/>
        <a:p>
          <a:endParaRPr lang="ru-RU"/>
        </a:p>
      </dgm:t>
    </dgm:pt>
    <dgm:pt modelId="{997B48CC-4353-44F3-9919-A1CA1F36D2FE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>
          <a:noFill/>
        </a:ln>
      </dgm:spPr>
      <dgm:t>
        <a:bodyPr/>
        <a:lstStyle/>
        <a:p>
          <a:r>
            <a:rPr lang="ru-RU" sz="1800" b="0" baseline="0" dirty="0" smtClean="0">
              <a:effectLst/>
            </a:rPr>
            <a:t>КУЛЬТУРА и кинематография</a:t>
          </a:r>
          <a:endParaRPr lang="ru-RU" sz="1800" b="0" baseline="0" dirty="0">
            <a:effectLst/>
          </a:endParaRPr>
        </a:p>
      </dgm:t>
    </dgm:pt>
    <dgm:pt modelId="{C9F8C1F7-4BBC-4120-85D4-E17D7745FB8A}" type="parTrans" cxnId="{0326347A-1D79-48E5-B108-316EBA501152}">
      <dgm:prSet/>
      <dgm:spPr/>
      <dgm:t>
        <a:bodyPr/>
        <a:lstStyle/>
        <a:p>
          <a:endParaRPr lang="ru-RU"/>
        </a:p>
      </dgm:t>
    </dgm:pt>
    <dgm:pt modelId="{FC190BD4-22F5-4B2C-B4A0-6290AD99A9F2}" type="sibTrans" cxnId="{0326347A-1D79-48E5-B108-316EBA501152}">
      <dgm:prSet/>
      <dgm:spPr/>
      <dgm:t>
        <a:bodyPr/>
        <a:lstStyle/>
        <a:p>
          <a:endParaRPr lang="ru-RU"/>
        </a:p>
      </dgm:t>
    </dgm:pt>
    <dgm:pt modelId="{8FF94004-B56F-4DA7-8A87-98BF005615FC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500" baseline="0" dirty="0" smtClean="0"/>
            <a:t>НАЦИОНАЛЬНАЯ ЭКОНОМИКА</a:t>
          </a:r>
          <a:endParaRPr lang="ru-RU" sz="1500" baseline="0" dirty="0"/>
        </a:p>
      </dgm:t>
    </dgm:pt>
    <dgm:pt modelId="{F567A209-23B8-4060-941C-4CB77807AB73}" type="parTrans" cxnId="{CF9C4FB1-7857-4A80-ACBD-682450EA0779}">
      <dgm:prSet/>
      <dgm:spPr/>
      <dgm:t>
        <a:bodyPr/>
        <a:lstStyle/>
        <a:p>
          <a:endParaRPr lang="ru-RU"/>
        </a:p>
      </dgm:t>
    </dgm:pt>
    <dgm:pt modelId="{F15D894D-796D-4311-A618-F7D2132AEFA2}" type="sibTrans" cxnId="{CF9C4FB1-7857-4A80-ACBD-682450EA0779}">
      <dgm:prSet/>
      <dgm:spPr/>
      <dgm:t>
        <a:bodyPr/>
        <a:lstStyle/>
        <a:p>
          <a:endParaRPr lang="ru-RU"/>
        </a:p>
      </dgm:t>
    </dgm:pt>
    <dgm:pt modelId="{AAC99219-9D0D-492F-AD18-7AC8F2BAFBD7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aseline="0" dirty="0" smtClean="0"/>
            <a:t>МЕЖБЮДЖЕТНЫЕ ТРАНСФЕРТЫ</a:t>
          </a:r>
          <a:endParaRPr lang="ru-RU" sz="1400" baseline="0" dirty="0"/>
        </a:p>
      </dgm:t>
    </dgm:pt>
    <dgm:pt modelId="{6EC2621C-4B5A-4BCB-B6C2-BE22DFF24E29}" type="parTrans" cxnId="{0D92E9E2-78A9-4A4D-B61A-E16DBBA7B7BC}">
      <dgm:prSet/>
      <dgm:spPr/>
      <dgm:t>
        <a:bodyPr/>
        <a:lstStyle/>
        <a:p>
          <a:endParaRPr lang="ru-RU"/>
        </a:p>
      </dgm:t>
    </dgm:pt>
    <dgm:pt modelId="{56DB2BEC-D4A5-4417-B7DC-A729073206ED}" type="sibTrans" cxnId="{0D92E9E2-78A9-4A4D-B61A-E16DBBA7B7BC}">
      <dgm:prSet/>
      <dgm:spPr/>
      <dgm:t>
        <a:bodyPr/>
        <a:lstStyle/>
        <a:p>
          <a:endParaRPr lang="ru-RU"/>
        </a:p>
      </dgm:t>
    </dgm:pt>
    <dgm:pt modelId="{5CF2BA49-6636-42A6-8779-77D7C512B651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400" baseline="0" dirty="0" smtClean="0"/>
            <a:t>ЖКХ</a:t>
          </a:r>
          <a:endParaRPr lang="ru-RU" sz="1400" baseline="0" dirty="0"/>
        </a:p>
      </dgm:t>
    </dgm:pt>
    <dgm:pt modelId="{3E07BC60-19E7-4E3A-9346-48BBACDCC349}" type="parTrans" cxnId="{F395F17E-C196-4F3B-BC5F-9E2F15935851}">
      <dgm:prSet/>
      <dgm:spPr/>
      <dgm:t>
        <a:bodyPr/>
        <a:lstStyle/>
        <a:p>
          <a:endParaRPr lang="ru-RU"/>
        </a:p>
      </dgm:t>
    </dgm:pt>
    <dgm:pt modelId="{C1C8B92F-242A-4AE6-947B-D9973140BE72}" type="sibTrans" cxnId="{F395F17E-C196-4F3B-BC5F-9E2F15935851}">
      <dgm:prSet/>
      <dgm:spPr/>
      <dgm:t>
        <a:bodyPr/>
        <a:lstStyle/>
        <a:p>
          <a:endParaRPr lang="ru-RU"/>
        </a:p>
      </dgm:t>
    </dgm:pt>
    <dgm:pt modelId="{95B09C0B-0F09-4A2C-97F9-D7DB65A835B8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900" dirty="0" smtClean="0"/>
            <a:t>ФИЗИЧЕСКАЯ КУЛЬТУРА И СПОРТ</a:t>
          </a:r>
          <a:endParaRPr lang="ru-RU" sz="900" dirty="0"/>
        </a:p>
      </dgm:t>
    </dgm:pt>
    <dgm:pt modelId="{D57E2F70-829B-46B5-8E8F-C38B34D2C4AC}" type="parTrans" cxnId="{B8C79E18-0A34-4768-9342-5F83D7235C1C}">
      <dgm:prSet/>
      <dgm:spPr/>
      <dgm:t>
        <a:bodyPr/>
        <a:lstStyle/>
        <a:p>
          <a:endParaRPr lang="ru-RU"/>
        </a:p>
      </dgm:t>
    </dgm:pt>
    <dgm:pt modelId="{660E858A-38D4-4785-8177-3392DB1B345D}" type="sibTrans" cxnId="{B8C79E18-0A34-4768-9342-5F83D7235C1C}">
      <dgm:prSet/>
      <dgm:spPr/>
      <dgm:t>
        <a:bodyPr/>
        <a:lstStyle/>
        <a:p>
          <a:endParaRPr lang="ru-RU"/>
        </a:p>
      </dgm:t>
    </dgm:pt>
    <dgm:pt modelId="{90F4EFBB-F699-4B0F-ADA1-2584737021B8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200" baseline="0" dirty="0" smtClean="0"/>
            <a:t>СОЦИАЛЬНАЯ ПОЛИТИКА</a:t>
          </a:r>
          <a:endParaRPr lang="ru-RU" sz="1200" baseline="0" dirty="0"/>
        </a:p>
      </dgm:t>
    </dgm:pt>
    <dgm:pt modelId="{72DCE384-D3CF-4A50-AFDB-3C122492D0BF}" type="parTrans" cxnId="{49FBBDB6-C8B0-43CB-B85A-4B0F411E8C1B}">
      <dgm:prSet/>
      <dgm:spPr/>
      <dgm:t>
        <a:bodyPr/>
        <a:lstStyle/>
        <a:p>
          <a:endParaRPr lang="ru-RU"/>
        </a:p>
      </dgm:t>
    </dgm:pt>
    <dgm:pt modelId="{9317626D-7F69-4EF1-927A-06BF500291A9}" type="sibTrans" cxnId="{49FBBDB6-C8B0-43CB-B85A-4B0F411E8C1B}">
      <dgm:prSet/>
      <dgm:spPr/>
      <dgm:t>
        <a:bodyPr/>
        <a:lstStyle/>
        <a:p>
          <a:endParaRPr lang="ru-RU"/>
        </a:p>
      </dgm:t>
    </dgm:pt>
    <dgm:pt modelId="{FD755D34-ED92-4675-BE4C-F30C2B2E6A3E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900" baseline="0" dirty="0" smtClean="0"/>
            <a:t>СРЕДСТВА МАССОВОЙ ИНФОРМАЦИИ</a:t>
          </a:r>
          <a:endParaRPr lang="ru-RU" sz="900" baseline="0" dirty="0"/>
        </a:p>
      </dgm:t>
    </dgm:pt>
    <dgm:pt modelId="{9B5FFBDF-F5A9-44B4-8115-2D5D246F4994}" type="parTrans" cxnId="{3F718E3C-DAD2-4DD9-B7F8-27744B5335DE}">
      <dgm:prSet/>
      <dgm:spPr/>
      <dgm:t>
        <a:bodyPr/>
        <a:lstStyle/>
        <a:p>
          <a:endParaRPr lang="ru-RU"/>
        </a:p>
      </dgm:t>
    </dgm:pt>
    <dgm:pt modelId="{89E9A9A3-9880-4F3A-89E5-AFDD7ED358D7}" type="sibTrans" cxnId="{3F718E3C-DAD2-4DD9-B7F8-27744B5335DE}">
      <dgm:prSet/>
      <dgm:spPr/>
      <dgm:t>
        <a:bodyPr/>
        <a:lstStyle/>
        <a:p>
          <a:endParaRPr lang="ru-RU"/>
        </a:p>
      </dgm:t>
    </dgm:pt>
    <dgm:pt modelId="{E378D709-71AE-478B-A4D6-A94594F57329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200" baseline="0" dirty="0" smtClean="0"/>
            <a:t>НАЦИОНАЛЬНАЯ БЕЗОПАСНОСТЬ</a:t>
          </a:r>
          <a:endParaRPr lang="ru-RU" sz="1200" baseline="0" dirty="0"/>
        </a:p>
      </dgm:t>
    </dgm:pt>
    <dgm:pt modelId="{A5597D6B-4CAA-4AC8-B0AB-7FCE8276E78D}" type="parTrans" cxnId="{1F82D328-A679-4A9C-AA2E-F6A7208BF389}">
      <dgm:prSet/>
      <dgm:spPr/>
      <dgm:t>
        <a:bodyPr/>
        <a:lstStyle/>
        <a:p>
          <a:endParaRPr lang="ru-RU"/>
        </a:p>
      </dgm:t>
    </dgm:pt>
    <dgm:pt modelId="{2EE9EFFD-2779-415A-9638-5027F03BABFF}" type="sibTrans" cxnId="{1F82D328-A679-4A9C-AA2E-F6A7208BF389}">
      <dgm:prSet/>
      <dgm:spPr/>
      <dgm:t>
        <a:bodyPr/>
        <a:lstStyle/>
        <a:p>
          <a:endParaRPr lang="ru-RU"/>
        </a:p>
      </dgm:t>
    </dgm:pt>
    <dgm:pt modelId="{A49E2F74-94D9-4BB9-B8FD-CEA8E2EC6EEF}">
      <dgm:prSet phldrT="[Текст]"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600" dirty="0" smtClean="0"/>
            <a:t>ОБСЛУЖИВАНИЕ</a:t>
          </a:r>
          <a:r>
            <a:rPr lang="ru-RU" sz="500" dirty="0" smtClean="0"/>
            <a:t> </a:t>
          </a:r>
          <a:r>
            <a:rPr lang="ru-RU" sz="700" baseline="0" dirty="0" smtClean="0">
              <a:latin typeface="Times New Roman" panose="02020603050405020304" pitchFamily="18" charset="0"/>
            </a:rPr>
            <a:t>ГОС</a:t>
          </a:r>
          <a:r>
            <a:rPr lang="ru-RU" sz="700" dirty="0" smtClean="0">
              <a:latin typeface="Times New Roman" panose="02020603050405020304" pitchFamily="18" charset="0"/>
            </a:rPr>
            <a:t> И МУНИЦ ДОЛГА</a:t>
          </a:r>
          <a:endParaRPr lang="ru-RU" sz="700" dirty="0">
            <a:latin typeface="Times New Roman" panose="02020603050405020304" pitchFamily="18" charset="0"/>
          </a:endParaRPr>
        </a:p>
      </dgm:t>
    </dgm:pt>
    <dgm:pt modelId="{2A3FE01D-737F-49D8-A5EA-B3EC98D01551}" type="parTrans" cxnId="{0D530AAB-96CC-4676-BBEF-C9B68961FAD0}">
      <dgm:prSet/>
      <dgm:spPr/>
      <dgm:t>
        <a:bodyPr/>
        <a:lstStyle/>
        <a:p>
          <a:endParaRPr lang="ru-RU"/>
        </a:p>
      </dgm:t>
    </dgm:pt>
    <dgm:pt modelId="{9F34C2CB-FD5A-4280-A03C-432D97F91EC7}" type="sibTrans" cxnId="{0D530AAB-96CC-4676-BBEF-C9B68961FAD0}">
      <dgm:prSet/>
      <dgm:spPr/>
      <dgm:t>
        <a:bodyPr/>
        <a:lstStyle/>
        <a:p>
          <a:endParaRPr lang="ru-RU"/>
        </a:p>
      </dgm:t>
    </dgm:pt>
    <dgm:pt modelId="{CE47A6AC-0F20-4B98-948F-5A7BC34E417F}">
      <dgm:prSet custT="1"/>
      <dgm:spPr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ru-RU" sz="2000" baseline="0" smtClean="0"/>
            <a:t>ОБРАЗОВАНИЕ</a:t>
          </a:r>
          <a:endParaRPr lang="ru-RU" sz="2000" baseline="0" dirty="0"/>
        </a:p>
      </dgm:t>
    </dgm:pt>
    <dgm:pt modelId="{5E06874E-0975-4B9C-82AE-8189F33C6291}" type="parTrans" cxnId="{B3C10CF5-2FDD-4E90-913C-6A33CEE92190}">
      <dgm:prSet/>
      <dgm:spPr/>
      <dgm:t>
        <a:bodyPr/>
        <a:lstStyle/>
        <a:p>
          <a:endParaRPr lang="ru-RU"/>
        </a:p>
      </dgm:t>
    </dgm:pt>
    <dgm:pt modelId="{733D5282-857E-4D0B-A972-D5E57D1EFB35}" type="sibTrans" cxnId="{B3C10CF5-2FDD-4E90-913C-6A33CEE92190}">
      <dgm:prSet/>
      <dgm:spPr/>
      <dgm:t>
        <a:bodyPr/>
        <a:lstStyle/>
        <a:p>
          <a:endParaRPr lang="ru-RU"/>
        </a:p>
      </dgm:t>
    </dgm:pt>
    <dgm:pt modelId="{7A151529-F9CE-4231-9BFB-CBD06C1127B3}" type="pres">
      <dgm:prSet presAssocID="{B9E094D1-D91B-4BA0-94DB-51C6D4EEE99B}" presName="Name0" presStyleCnt="0">
        <dgm:presLayoutVars>
          <dgm:dir/>
          <dgm:animLvl val="lvl"/>
          <dgm:resizeHandles val="exact"/>
        </dgm:presLayoutVars>
      </dgm:prSet>
      <dgm:spPr/>
    </dgm:pt>
    <dgm:pt modelId="{6F3B3180-F5F4-4442-A993-D8099B64810A}" type="pres">
      <dgm:prSet presAssocID="{CE47A6AC-0F20-4B98-948F-5A7BC34E417F}" presName="Name8" presStyleCnt="0"/>
      <dgm:spPr/>
    </dgm:pt>
    <dgm:pt modelId="{445A6ED0-63DD-4DE7-A162-CC0D3948ACF2}" type="pres">
      <dgm:prSet presAssocID="{CE47A6AC-0F20-4B98-948F-5A7BC34E417F}" presName="level" presStyleLbl="node1" presStyleIdx="0" presStyleCnt="11" custScaleY="134074" custLinFactNeighborX="331" custLinFactNeighborY="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749ED-6B6C-4C5E-9CA9-EA2CE959E560}" type="pres">
      <dgm:prSet presAssocID="{CE47A6AC-0F20-4B98-948F-5A7BC34E417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B84CAD-3B8D-4B68-807C-49AA4C6068AB}" type="pres">
      <dgm:prSet presAssocID="{F070349E-74EF-407C-8F0D-60496EECDEE5}" presName="Name8" presStyleCnt="0"/>
      <dgm:spPr/>
    </dgm:pt>
    <dgm:pt modelId="{655B0D9A-EC7E-4F02-97D1-024B94D67A0D}" type="pres">
      <dgm:prSet presAssocID="{F070349E-74EF-407C-8F0D-60496EECDEE5}" presName="level" presStyleLbl="node1" presStyleIdx="1" presStyleCnt="11" custScaleY="162664" custLinFactNeighborX="651" custLinFactNeighborY="-12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0A91AD-68EA-4EA1-BB3A-87F5241F1D1B}" type="pres">
      <dgm:prSet presAssocID="{F070349E-74EF-407C-8F0D-60496EECDEE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097A3-D9E0-4BFB-8D49-E93615883760}" type="pres">
      <dgm:prSet presAssocID="{997B48CC-4353-44F3-9919-A1CA1F36D2FE}" presName="Name8" presStyleCnt="0"/>
      <dgm:spPr/>
    </dgm:pt>
    <dgm:pt modelId="{41D3FEB7-84C8-44B0-B6BC-A09B50139741}" type="pres">
      <dgm:prSet presAssocID="{997B48CC-4353-44F3-9919-A1CA1F36D2FE}" presName="level" presStyleLbl="node1" presStyleIdx="2" presStyleCnt="11" custScaleY="117418" custLinFactNeighborX="-217" custLinFactNeighborY="677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01075-0F82-46C7-B7D6-211D5167D4CD}" type="pres">
      <dgm:prSet presAssocID="{997B48CC-4353-44F3-9919-A1CA1F36D2F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AABC6-6A8E-495C-84C0-33F353B09215}" type="pres">
      <dgm:prSet presAssocID="{8FF94004-B56F-4DA7-8A87-98BF005615FC}" presName="Name8" presStyleCnt="0"/>
      <dgm:spPr/>
    </dgm:pt>
    <dgm:pt modelId="{B84523F2-86CB-47DE-8D20-328FD1614334}" type="pres">
      <dgm:prSet presAssocID="{8FF94004-B56F-4DA7-8A87-98BF005615FC}" presName="level" presStyleLbl="node1" presStyleIdx="3" presStyleCnt="11" custScaleY="1440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FBC9A-FEDE-4DF9-BF52-DB2182DECA0E}" type="pres">
      <dgm:prSet presAssocID="{8FF94004-B56F-4DA7-8A87-98BF005615F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A4A44F-98F0-471B-944E-9A71EC6F5E85}" type="pres">
      <dgm:prSet presAssocID="{AAC99219-9D0D-492F-AD18-7AC8F2BAFBD7}" presName="Name8" presStyleCnt="0"/>
      <dgm:spPr/>
    </dgm:pt>
    <dgm:pt modelId="{4E667214-5B45-4196-98C9-6512D9A6E0A4}" type="pres">
      <dgm:prSet presAssocID="{AAC99219-9D0D-492F-AD18-7AC8F2BAFBD7}" presName="level" presStyleLbl="node1" presStyleIdx="4" presStyleCnt="11" custScaleY="129552" custLinFactNeighborX="148" custLinFactNeighborY="4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3F346-68E8-4D2A-9FE9-72994BD89554}" type="pres">
      <dgm:prSet presAssocID="{AAC99219-9D0D-492F-AD18-7AC8F2BAFBD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C398D-5B4C-4618-8513-43B46A043D16}" type="pres">
      <dgm:prSet presAssocID="{5CF2BA49-6636-42A6-8779-77D7C512B651}" presName="Name8" presStyleCnt="0"/>
      <dgm:spPr/>
    </dgm:pt>
    <dgm:pt modelId="{57705574-B531-44D3-BE2A-5D92216952EF}" type="pres">
      <dgm:prSet presAssocID="{5CF2BA49-6636-42A6-8779-77D7C512B651}" presName="level" presStyleLbl="node1" presStyleIdx="5" presStyleCnt="11" custScaleY="1367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D255F5-DDB5-4ABD-9BE5-F13B102CA5DC}" type="pres">
      <dgm:prSet presAssocID="{5CF2BA49-6636-42A6-8779-77D7C512B65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40928F-D23D-4632-8171-7ABDDC5C5FB8}" type="pres">
      <dgm:prSet presAssocID="{90F4EFBB-F699-4B0F-ADA1-2584737021B8}" presName="Name8" presStyleCnt="0"/>
      <dgm:spPr/>
    </dgm:pt>
    <dgm:pt modelId="{16B53CA0-F802-4349-8CA3-E37DA339C950}" type="pres">
      <dgm:prSet presAssocID="{90F4EFBB-F699-4B0F-ADA1-2584737021B8}" presName="level" presStyleLbl="node1" presStyleIdx="6" presStyleCnt="11" custScaleY="116697" custLinFactNeighborX="-525" custLinFactNeighborY="-47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8039FA-B5ED-4101-99E7-4A787142C488}" type="pres">
      <dgm:prSet presAssocID="{90F4EFBB-F699-4B0F-ADA1-2584737021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2D146-65BF-4FE9-97C4-02463CA0BDF1}" type="pres">
      <dgm:prSet presAssocID="{E378D709-71AE-478B-A4D6-A94594F57329}" presName="Name8" presStyleCnt="0"/>
      <dgm:spPr/>
    </dgm:pt>
    <dgm:pt modelId="{B720471B-B0ED-416F-8203-6E3A7B0DCB99}" type="pres">
      <dgm:prSet presAssocID="{E378D709-71AE-478B-A4D6-A94594F57329}" presName="level" presStyleLbl="node1" presStyleIdx="7" presStyleCnt="11" custScaleY="1055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00CF55-BD02-479A-B315-1EB467419088}" type="pres">
      <dgm:prSet presAssocID="{E378D709-71AE-478B-A4D6-A94594F5732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73DC4A-D602-4CFF-B676-41D01AB93C9C}" type="pres">
      <dgm:prSet presAssocID="{FD755D34-ED92-4675-BE4C-F30C2B2E6A3E}" presName="Name8" presStyleCnt="0"/>
      <dgm:spPr/>
    </dgm:pt>
    <dgm:pt modelId="{E215C242-73E2-4BDB-BE66-E6787A72E54C}" type="pres">
      <dgm:prSet presAssocID="{FD755D34-ED92-4675-BE4C-F30C2B2E6A3E}" presName="level" presStyleLbl="node1" presStyleIdx="8" presStyleCnt="11" custScaleY="1350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7080A-9F10-464A-8142-EAF27C25D9F3}" type="pres">
      <dgm:prSet presAssocID="{FD755D34-ED92-4675-BE4C-F30C2B2E6A3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E33E-7344-4D16-B2C2-36BBB6995130}" type="pres">
      <dgm:prSet presAssocID="{95B09C0B-0F09-4A2C-97F9-D7DB65A835B8}" presName="Name8" presStyleCnt="0"/>
      <dgm:spPr/>
    </dgm:pt>
    <dgm:pt modelId="{820E923C-04F7-4235-876B-09CA76B3CEC2}" type="pres">
      <dgm:prSet presAssocID="{95B09C0B-0F09-4A2C-97F9-D7DB65A835B8}" presName="level" presStyleLbl="node1" presStyleIdx="9" presStyleCnt="11" custScaleY="1219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3E01F8-6831-440F-AEDC-BB4E6EB3B1F9}" type="pres">
      <dgm:prSet presAssocID="{95B09C0B-0F09-4A2C-97F9-D7DB65A835B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9AD539-98EB-4797-B70C-347AE4B32E24}" type="pres">
      <dgm:prSet presAssocID="{A49E2F74-94D9-4BB9-B8FD-CEA8E2EC6EEF}" presName="Name8" presStyleCnt="0"/>
      <dgm:spPr/>
    </dgm:pt>
    <dgm:pt modelId="{E738CDA3-17EE-41A7-AE4B-8789599398B7}" type="pres">
      <dgm:prSet presAssocID="{A49E2F74-94D9-4BB9-B8FD-CEA8E2EC6EEF}" presName="level" presStyleLbl="node1" presStyleIdx="10" presStyleCnt="11" custScaleX="136033" custLinFactNeighborX="-9695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C48B6-F2B9-49FB-94A8-345E099E4022}" type="pres">
      <dgm:prSet presAssocID="{A49E2F74-94D9-4BB9-B8FD-CEA8E2EC6EE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77404F-85BB-4CC6-A5D8-53539A65F97F}" type="presOf" srcId="{AAC99219-9D0D-492F-AD18-7AC8F2BAFBD7}" destId="{9FF3F346-68E8-4D2A-9FE9-72994BD89554}" srcOrd="1" destOrd="0" presId="urn:microsoft.com/office/officeart/2005/8/layout/pyramid3"/>
    <dgm:cxn modelId="{0936923A-36C0-4BD4-81F7-56AAB8EFC72E}" type="presOf" srcId="{997B48CC-4353-44F3-9919-A1CA1F36D2FE}" destId="{B0801075-0F82-46C7-B7D6-211D5167D4CD}" srcOrd="1" destOrd="0" presId="urn:microsoft.com/office/officeart/2005/8/layout/pyramid3"/>
    <dgm:cxn modelId="{E0CBE5EE-8BF5-4657-B2D9-C7E3974D3540}" type="presOf" srcId="{90F4EFBB-F699-4B0F-ADA1-2584737021B8}" destId="{16B53CA0-F802-4349-8CA3-E37DA339C950}" srcOrd="0" destOrd="0" presId="urn:microsoft.com/office/officeart/2005/8/layout/pyramid3"/>
    <dgm:cxn modelId="{05397FE6-562F-41C6-B0FB-AEE1F3CE3711}" type="presOf" srcId="{95B09C0B-0F09-4A2C-97F9-D7DB65A835B8}" destId="{820E923C-04F7-4235-876B-09CA76B3CEC2}" srcOrd="0" destOrd="0" presId="urn:microsoft.com/office/officeart/2005/8/layout/pyramid3"/>
    <dgm:cxn modelId="{B8C79E18-0A34-4768-9342-5F83D7235C1C}" srcId="{B9E094D1-D91B-4BA0-94DB-51C6D4EEE99B}" destId="{95B09C0B-0F09-4A2C-97F9-D7DB65A835B8}" srcOrd="9" destOrd="0" parTransId="{D57E2F70-829B-46B5-8E8F-C38B34D2C4AC}" sibTransId="{660E858A-38D4-4785-8177-3392DB1B345D}"/>
    <dgm:cxn modelId="{61304E5C-0BF7-4CB2-A65D-BC9B887A9E38}" type="presOf" srcId="{B9E094D1-D91B-4BA0-94DB-51C6D4EEE99B}" destId="{7A151529-F9CE-4231-9BFB-CBD06C1127B3}" srcOrd="0" destOrd="0" presId="urn:microsoft.com/office/officeart/2005/8/layout/pyramid3"/>
    <dgm:cxn modelId="{3F718E3C-DAD2-4DD9-B7F8-27744B5335DE}" srcId="{B9E094D1-D91B-4BA0-94DB-51C6D4EEE99B}" destId="{FD755D34-ED92-4675-BE4C-F30C2B2E6A3E}" srcOrd="8" destOrd="0" parTransId="{9B5FFBDF-F5A9-44B4-8115-2D5D246F4994}" sibTransId="{89E9A9A3-9880-4F3A-89E5-AFDD7ED358D7}"/>
    <dgm:cxn modelId="{F67B62F5-6BF6-43AB-9F6B-00C3EE58C8F9}" type="presOf" srcId="{997B48CC-4353-44F3-9919-A1CA1F36D2FE}" destId="{41D3FEB7-84C8-44B0-B6BC-A09B50139741}" srcOrd="0" destOrd="0" presId="urn:microsoft.com/office/officeart/2005/8/layout/pyramid3"/>
    <dgm:cxn modelId="{0326347A-1D79-48E5-B108-316EBA501152}" srcId="{B9E094D1-D91B-4BA0-94DB-51C6D4EEE99B}" destId="{997B48CC-4353-44F3-9919-A1CA1F36D2FE}" srcOrd="2" destOrd="0" parTransId="{C9F8C1F7-4BBC-4120-85D4-E17D7745FB8A}" sibTransId="{FC190BD4-22F5-4B2C-B4A0-6290AD99A9F2}"/>
    <dgm:cxn modelId="{B3C10CF5-2FDD-4E90-913C-6A33CEE92190}" srcId="{B9E094D1-D91B-4BA0-94DB-51C6D4EEE99B}" destId="{CE47A6AC-0F20-4B98-948F-5A7BC34E417F}" srcOrd="0" destOrd="0" parTransId="{5E06874E-0975-4B9C-82AE-8189F33C6291}" sibTransId="{733D5282-857E-4D0B-A972-D5E57D1EFB35}"/>
    <dgm:cxn modelId="{8A486AFB-F0F0-4E10-90C9-4C066E9458C2}" type="presOf" srcId="{CE47A6AC-0F20-4B98-948F-5A7BC34E417F}" destId="{445A6ED0-63DD-4DE7-A162-CC0D3948ACF2}" srcOrd="0" destOrd="0" presId="urn:microsoft.com/office/officeart/2005/8/layout/pyramid3"/>
    <dgm:cxn modelId="{A1BCCDBC-AC76-44CF-BEDA-D2BCABB199A3}" type="presOf" srcId="{90F4EFBB-F699-4B0F-ADA1-2584737021B8}" destId="{ED8039FA-B5ED-4101-99E7-4A787142C488}" srcOrd="1" destOrd="0" presId="urn:microsoft.com/office/officeart/2005/8/layout/pyramid3"/>
    <dgm:cxn modelId="{F395F17E-C196-4F3B-BC5F-9E2F15935851}" srcId="{B9E094D1-D91B-4BA0-94DB-51C6D4EEE99B}" destId="{5CF2BA49-6636-42A6-8779-77D7C512B651}" srcOrd="5" destOrd="0" parTransId="{3E07BC60-19E7-4E3A-9346-48BBACDCC349}" sibTransId="{C1C8B92F-242A-4AE6-947B-D9973140BE72}"/>
    <dgm:cxn modelId="{3FEE17C0-199D-4D5B-A465-7CC8DBE60DA9}" type="presOf" srcId="{5CF2BA49-6636-42A6-8779-77D7C512B651}" destId="{A4D255F5-DDB5-4ABD-9BE5-F13B102CA5DC}" srcOrd="1" destOrd="0" presId="urn:microsoft.com/office/officeart/2005/8/layout/pyramid3"/>
    <dgm:cxn modelId="{6D6F393B-6DDC-4E61-B06F-4210B9077E10}" srcId="{B9E094D1-D91B-4BA0-94DB-51C6D4EEE99B}" destId="{F070349E-74EF-407C-8F0D-60496EECDEE5}" srcOrd="1" destOrd="0" parTransId="{E3879B4D-36F6-4B82-8AA4-F90273DD73A3}" sibTransId="{8CFB664A-A0F9-498A-8509-0587694F5122}"/>
    <dgm:cxn modelId="{CF9C4FB1-7857-4A80-ACBD-682450EA0779}" srcId="{B9E094D1-D91B-4BA0-94DB-51C6D4EEE99B}" destId="{8FF94004-B56F-4DA7-8A87-98BF005615FC}" srcOrd="3" destOrd="0" parTransId="{F567A209-23B8-4060-941C-4CB77807AB73}" sibTransId="{F15D894D-796D-4311-A618-F7D2132AEFA2}"/>
    <dgm:cxn modelId="{E8BD4C31-B0E2-4EE5-B225-3755D33E861A}" type="presOf" srcId="{FD755D34-ED92-4675-BE4C-F30C2B2E6A3E}" destId="{0D97080A-9F10-464A-8142-EAF27C25D9F3}" srcOrd="1" destOrd="0" presId="urn:microsoft.com/office/officeart/2005/8/layout/pyramid3"/>
    <dgm:cxn modelId="{34283F3B-E5DB-4920-8272-65D16DDD5823}" type="presOf" srcId="{F070349E-74EF-407C-8F0D-60496EECDEE5}" destId="{F20A91AD-68EA-4EA1-BB3A-87F5241F1D1B}" srcOrd="1" destOrd="0" presId="urn:microsoft.com/office/officeart/2005/8/layout/pyramid3"/>
    <dgm:cxn modelId="{0AA357C3-5653-4E58-8184-CB77E503CD09}" type="presOf" srcId="{8FF94004-B56F-4DA7-8A87-98BF005615FC}" destId="{B84523F2-86CB-47DE-8D20-328FD1614334}" srcOrd="0" destOrd="0" presId="urn:microsoft.com/office/officeart/2005/8/layout/pyramid3"/>
    <dgm:cxn modelId="{AEE332EF-5A9C-42D4-A173-E7FBB1883810}" type="presOf" srcId="{95B09C0B-0F09-4A2C-97F9-D7DB65A835B8}" destId="{D43E01F8-6831-440F-AEDC-BB4E6EB3B1F9}" srcOrd="1" destOrd="0" presId="urn:microsoft.com/office/officeart/2005/8/layout/pyramid3"/>
    <dgm:cxn modelId="{0D530AAB-96CC-4676-BBEF-C9B68961FAD0}" srcId="{B9E094D1-D91B-4BA0-94DB-51C6D4EEE99B}" destId="{A49E2F74-94D9-4BB9-B8FD-CEA8E2EC6EEF}" srcOrd="10" destOrd="0" parTransId="{2A3FE01D-737F-49D8-A5EA-B3EC98D01551}" sibTransId="{9F34C2CB-FD5A-4280-A03C-432D97F91EC7}"/>
    <dgm:cxn modelId="{65651195-B496-41C6-B862-74D44278E9A2}" type="presOf" srcId="{FD755D34-ED92-4675-BE4C-F30C2B2E6A3E}" destId="{E215C242-73E2-4BDB-BE66-E6787A72E54C}" srcOrd="0" destOrd="0" presId="urn:microsoft.com/office/officeart/2005/8/layout/pyramid3"/>
    <dgm:cxn modelId="{616E942C-7763-4C5A-B710-D0BCC063555F}" type="presOf" srcId="{E378D709-71AE-478B-A4D6-A94594F57329}" destId="{B800CF55-BD02-479A-B315-1EB467419088}" srcOrd="1" destOrd="0" presId="urn:microsoft.com/office/officeart/2005/8/layout/pyramid3"/>
    <dgm:cxn modelId="{E11797A4-7FC6-4935-932C-1D3A2685C039}" type="presOf" srcId="{A49E2F74-94D9-4BB9-B8FD-CEA8E2EC6EEF}" destId="{9A3C48B6-F2B9-49FB-94A8-345E099E4022}" srcOrd="1" destOrd="0" presId="urn:microsoft.com/office/officeart/2005/8/layout/pyramid3"/>
    <dgm:cxn modelId="{7E1E1631-839F-4795-AA7E-CECB347CF76A}" type="presOf" srcId="{CE47A6AC-0F20-4B98-948F-5A7BC34E417F}" destId="{E06749ED-6B6C-4C5E-9CA9-EA2CE959E560}" srcOrd="1" destOrd="0" presId="urn:microsoft.com/office/officeart/2005/8/layout/pyramid3"/>
    <dgm:cxn modelId="{1EDE6AA6-4174-41E6-86AA-C2C80B43EBA0}" type="presOf" srcId="{A49E2F74-94D9-4BB9-B8FD-CEA8E2EC6EEF}" destId="{E738CDA3-17EE-41A7-AE4B-8789599398B7}" srcOrd="0" destOrd="0" presId="urn:microsoft.com/office/officeart/2005/8/layout/pyramid3"/>
    <dgm:cxn modelId="{ED77A025-0788-4720-988F-3999C49B2732}" type="presOf" srcId="{8FF94004-B56F-4DA7-8A87-98BF005615FC}" destId="{1BFFBC9A-FEDE-4DF9-BF52-DB2182DECA0E}" srcOrd="1" destOrd="0" presId="urn:microsoft.com/office/officeart/2005/8/layout/pyramid3"/>
    <dgm:cxn modelId="{0D92E9E2-78A9-4A4D-B61A-E16DBBA7B7BC}" srcId="{B9E094D1-D91B-4BA0-94DB-51C6D4EEE99B}" destId="{AAC99219-9D0D-492F-AD18-7AC8F2BAFBD7}" srcOrd="4" destOrd="0" parTransId="{6EC2621C-4B5A-4BCB-B6C2-BE22DFF24E29}" sibTransId="{56DB2BEC-D4A5-4417-B7DC-A729073206ED}"/>
    <dgm:cxn modelId="{A422212B-CC7C-4C15-B47F-0A290D8B5D8D}" type="presOf" srcId="{E378D709-71AE-478B-A4D6-A94594F57329}" destId="{B720471B-B0ED-416F-8203-6E3A7B0DCB99}" srcOrd="0" destOrd="0" presId="urn:microsoft.com/office/officeart/2005/8/layout/pyramid3"/>
    <dgm:cxn modelId="{0F144FA2-E14B-4951-B66D-DFDDFC536761}" type="presOf" srcId="{AAC99219-9D0D-492F-AD18-7AC8F2BAFBD7}" destId="{4E667214-5B45-4196-98C9-6512D9A6E0A4}" srcOrd="0" destOrd="0" presId="urn:microsoft.com/office/officeart/2005/8/layout/pyramid3"/>
    <dgm:cxn modelId="{49FBBDB6-C8B0-43CB-B85A-4B0F411E8C1B}" srcId="{B9E094D1-D91B-4BA0-94DB-51C6D4EEE99B}" destId="{90F4EFBB-F699-4B0F-ADA1-2584737021B8}" srcOrd="6" destOrd="0" parTransId="{72DCE384-D3CF-4A50-AFDB-3C122492D0BF}" sibTransId="{9317626D-7F69-4EF1-927A-06BF500291A9}"/>
    <dgm:cxn modelId="{1F82D328-A679-4A9C-AA2E-F6A7208BF389}" srcId="{B9E094D1-D91B-4BA0-94DB-51C6D4EEE99B}" destId="{E378D709-71AE-478B-A4D6-A94594F57329}" srcOrd="7" destOrd="0" parTransId="{A5597D6B-4CAA-4AC8-B0AB-7FCE8276E78D}" sibTransId="{2EE9EFFD-2779-415A-9638-5027F03BABFF}"/>
    <dgm:cxn modelId="{8B5AE3D1-71AB-470B-8254-1B1B37F88A10}" type="presOf" srcId="{5CF2BA49-6636-42A6-8779-77D7C512B651}" destId="{57705574-B531-44D3-BE2A-5D92216952EF}" srcOrd="0" destOrd="0" presId="urn:microsoft.com/office/officeart/2005/8/layout/pyramid3"/>
    <dgm:cxn modelId="{82950059-FAED-4459-8894-94B32D4836AE}" type="presOf" srcId="{F070349E-74EF-407C-8F0D-60496EECDEE5}" destId="{655B0D9A-EC7E-4F02-97D1-024B94D67A0D}" srcOrd="0" destOrd="0" presId="urn:microsoft.com/office/officeart/2005/8/layout/pyramid3"/>
    <dgm:cxn modelId="{7ADFDE4E-1EE5-4200-A199-8E1BF47DFC8D}" type="presParOf" srcId="{7A151529-F9CE-4231-9BFB-CBD06C1127B3}" destId="{6F3B3180-F5F4-4442-A993-D8099B64810A}" srcOrd="0" destOrd="0" presId="urn:microsoft.com/office/officeart/2005/8/layout/pyramid3"/>
    <dgm:cxn modelId="{6167518C-80E0-42D3-A457-E0CB625AE6B1}" type="presParOf" srcId="{6F3B3180-F5F4-4442-A993-D8099B64810A}" destId="{445A6ED0-63DD-4DE7-A162-CC0D3948ACF2}" srcOrd="0" destOrd="0" presId="urn:microsoft.com/office/officeart/2005/8/layout/pyramid3"/>
    <dgm:cxn modelId="{38F2110F-DE83-4B68-9399-C1C9F6AAA16B}" type="presParOf" srcId="{6F3B3180-F5F4-4442-A993-D8099B64810A}" destId="{E06749ED-6B6C-4C5E-9CA9-EA2CE959E560}" srcOrd="1" destOrd="0" presId="urn:microsoft.com/office/officeart/2005/8/layout/pyramid3"/>
    <dgm:cxn modelId="{B4F13FAA-1286-4B70-83E8-AC131D02DF27}" type="presParOf" srcId="{7A151529-F9CE-4231-9BFB-CBD06C1127B3}" destId="{3FB84CAD-3B8D-4B68-807C-49AA4C6068AB}" srcOrd="1" destOrd="0" presId="urn:microsoft.com/office/officeart/2005/8/layout/pyramid3"/>
    <dgm:cxn modelId="{94E4476F-6BBD-458D-99AE-66DF9D83D1CE}" type="presParOf" srcId="{3FB84CAD-3B8D-4B68-807C-49AA4C6068AB}" destId="{655B0D9A-EC7E-4F02-97D1-024B94D67A0D}" srcOrd="0" destOrd="0" presId="urn:microsoft.com/office/officeart/2005/8/layout/pyramid3"/>
    <dgm:cxn modelId="{27416C98-EE01-403F-8ADA-7654CAA2EA94}" type="presParOf" srcId="{3FB84CAD-3B8D-4B68-807C-49AA4C6068AB}" destId="{F20A91AD-68EA-4EA1-BB3A-87F5241F1D1B}" srcOrd="1" destOrd="0" presId="urn:microsoft.com/office/officeart/2005/8/layout/pyramid3"/>
    <dgm:cxn modelId="{2FD403B1-D223-4437-9C60-FE750099DBE1}" type="presParOf" srcId="{7A151529-F9CE-4231-9BFB-CBD06C1127B3}" destId="{487097A3-D9E0-4BFB-8D49-E93615883760}" srcOrd="2" destOrd="0" presId="urn:microsoft.com/office/officeart/2005/8/layout/pyramid3"/>
    <dgm:cxn modelId="{9F2D038C-C70A-4046-A03D-21D4F861023B}" type="presParOf" srcId="{487097A3-D9E0-4BFB-8D49-E93615883760}" destId="{41D3FEB7-84C8-44B0-B6BC-A09B50139741}" srcOrd="0" destOrd="0" presId="urn:microsoft.com/office/officeart/2005/8/layout/pyramid3"/>
    <dgm:cxn modelId="{C26A0A56-F0ED-4417-AE31-7C5D5F877F27}" type="presParOf" srcId="{487097A3-D9E0-4BFB-8D49-E93615883760}" destId="{B0801075-0F82-46C7-B7D6-211D5167D4CD}" srcOrd="1" destOrd="0" presId="urn:microsoft.com/office/officeart/2005/8/layout/pyramid3"/>
    <dgm:cxn modelId="{C0FED4C9-86AE-4793-BFD6-D769046E32D2}" type="presParOf" srcId="{7A151529-F9CE-4231-9BFB-CBD06C1127B3}" destId="{93EAABC6-6A8E-495C-84C0-33F353B09215}" srcOrd="3" destOrd="0" presId="urn:microsoft.com/office/officeart/2005/8/layout/pyramid3"/>
    <dgm:cxn modelId="{B2A5F3D8-A20D-46E1-A987-16A632B9916D}" type="presParOf" srcId="{93EAABC6-6A8E-495C-84C0-33F353B09215}" destId="{B84523F2-86CB-47DE-8D20-328FD1614334}" srcOrd="0" destOrd="0" presId="urn:microsoft.com/office/officeart/2005/8/layout/pyramid3"/>
    <dgm:cxn modelId="{8643EBD0-55FC-4B9B-B0B4-28FD43C1BD17}" type="presParOf" srcId="{93EAABC6-6A8E-495C-84C0-33F353B09215}" destId="{1BFFBC9A-FEDE-4DF9-BF52-DB2182DECA0E}" srcOrd="1" destOrd="0" presId="urn:microsoft.com/office/officeart/2005/8/layout/pyramid3"/>
    <dgm:cxn modelId="{A3D4880D-58C8-4854-9662-D22A39D35361}" type="presParOf" srcId="{7A151529-F9CE-4231-9BFB-CBD06C1127B3}" destId="{7DA4A44F-98F0-471B-944E-9A71EC6F5E85}" srcOrd="4" destOrd="0" presId="urn:microsoft.com/office/officeart/2005/8/layout/pyramid3"/>
    <dgm:cxn modelId="{7E13B544-89FA-44BC-9AEA-A9B6D68715E6}" type="presParOf" srcId="{7DA4A44F-98F0-471B-944E-9A71EC6F5E85}" destId="{4E667214-5B45-4196-98C9-6512D9A6E0A4}" srcOrd="0" destOrd="0" presId="urn:microsoft.com/office/officeart/2005/8/layout/pyramid3"/>
    <dgm:cxn modelId="{7B60DF35-1333-4443-87BF-388A0C0F0E7B}" type="presParOf" srcId="{7DA4A44F-98F0-471B-944E-9A71EC6F5E85}" destId="{9FF3F346-68E8-4D2A-9FE9-72994BD89554}" srcOrd="1" destOrd="0" presId="urn:microsoft.com/office/officeart/2005/8/layout/pyramid3"/>
    <dgm:cxn modelId="{1023E3C3-F956-4F36-944F-EFA5DD57A14B}" type="presParOf" srcId="{7A151529-F9CE-4231-9BFB-CBD06C1127B3}" destId="{067C398D-5B4C-4618-8513-43B46A043D16}" srcOrd="5" destOrd="0" presId="urn:microsoft.com/office/officeart/2005/8/layout/pyramid3"/>
    <dgm:cxn modelId="{9B3F8F58-5F4C-4A46-8E5C-9A4897E198AE}" type="presParOf" srcId="{067C398D-5B4C-4618-8513-43B46A043D16}" destId="{57705574-B531-44D3-BE2A-5D92216952EF}" srcOrd="0" destOrd="0" presId="urn:microsoft.com/office/officeart/2005/8/layout/pyramid3"/>
    <dgm:cxn modelId="{BA3929A3-0B1D-489C-9EFB-E8F5F1721DCB}" type="presParOf" srcId="{067C398D-5B4C-4618-8513-43B46A043D16}" destId="{A4D255F5-DDB5-4ABD-9BE5-F13B102CA5DC}" srcOrd="1" destOrd="0" presId="urn:microsoft.com/office/officeart/2005/8/layout/pyramid3"/>
    <dgm:cxn modelId="{EE546680-EC5F-4018-A1A8-9063CF95DACD}" type="presParOf" srcId="{7A151529-F9CE-4231-9BFB-CBD06C1127B3}" destId="{5C40928F-D23D-4632-8171-7ABDDC5C5FB8}" srcOrd="6" destOrd="0" presId="urn:microsoft.com/office/officeart/2005/8/layout/pyramid3"/>
    <dgm:cxn modelId="{296E694C-A586-4725-BDE5-B281E24E3AED}" type="presParOf" srcId="{5C40928F-D23D-4632-8171-7ABDDC5C5FB8}" destId="{16B53CA0-F802-4349-8CA3-E37DA339C950}" srcOrd="0" destOrd="0" presId="urn:microsoft.com/office/officeart/2005/8/layout/pyramid3"/>
    <dgm:cxn modelId="{95D785CC-4576-4E47-AD6A-39C10C81003C}" type="presParOf" srcId="{5C40928F-D23D-4632-8171-7ABDDC5C5FB8}" destId="{ED8039FA-B5ED-4101-99E7-4A787142C488}" srcOrd="1" destOrd="0" presId="urn:microsoft.com/office/officeart/2005/8/layout/pyramid3"/>
    <dgm:cxn modelId="{FEB39B45-52FF-47AA-BDCA-AEAF8D2D6416}" type="presParOf" srcId="{7A151529-F9CE-4231-9BFB-CBD06C1127B3}" destId="{7392D146-65BF-4FE9-97C4-02463CA0BDF1}" srcOrd="7" destOrd="0" presId="urn:microsoft.com/office/officeart/2005/8/layout/pyramid3"/>
    <dgm:cxn modelId="{CB677735-C27B-4864-8CBF-52808914CC85}" type="presParOf" srcId="{7392D146-65BF-4FE9-97C4-02463CA0BDF1}" destId="{B720471B-B0ED-416F-8203-6E3A7B0DCB99}" srcOrd="0" destOrd="0" presId="urn:microsoft.com/office/officeart/2005/8/layout/pyramid3"/>
    <dgm:cxn modelId="{D0746F26-C83D-4B01-BF2C-E5205C5AA140}" type="presParOf" srcId="{7392D146-65BF-4FE9-97C4-02463CA0BDF1}" destId="{B800CF55-BD02-479A-B315-1EB467419088}" srcOrd="1" destOrd="0" presId="urn:microsoft.com/office/officeart/2005/8/layout/pyramid3"/>
    <dgm:cxn modelId="{21D90740-089C-4641-86EA-FEBC01C18636}" type="presParOf" srcId="{7A151529-F9CE-4231-9BFB-CBD06C1127B3}" destId="{3973DC4A-D602-4CFF-B676-41D01AB93C9C}" srcOrd="8" destOrd="0" presId="urn:microsoft.com/office/officeart/2005/8/layout/pyramid3"/>
    <dgm:cxn modelId="{9C3AC2D2-382F-4498-A026-2A7677B93717}" type="presParOf" srcId="{3973DC4A-D602-4CFF-B676-41D01AB93C9C}" destId="{E215C242-73E2-4BDB-BE66-E6787A72E54C}" srcOrd="0" destOrd="0" presId="urn:microsoft.com/office/officeart/2005/8/layout/pyramid3"/>
    <dgm:cxn modelId="{18384630-5942-449F-9098-5D3B369EB68D}" type="presParOf" srcId="{3973DC4A-D602-4CFF-B676-41D01AB93C9C}" destId="{0D97080A-9F10-464A-8142-EAF27C25D9F3}" srcOrd="1" destOrd="0" presId="urn:microsoft.com/office/officeart/2005/8/layout/pyramid3"/>
    <dgm:cxn modelId="{8CA9CE31-1D8B-410C-ADA8-E030B0EA00E9}" type="presParOf" srcId="{7A151529-F9CE-4231-9BFB-CBD06C1127B3}" destId="{265BE33E-7344-4D16-B2C2-36BBB6995130}" srcOrd="9" destOrd="0" presId="urn:microsoft.com/office/officeart/2005/8/layout/pyramid3"/>
    <dgm:cxn modelId="{C046ADDD-01F5-4CAB-9D25-A7C7E0FE2F2E}" type="presParOf" srcId="{265BE33E-7344-4D16-B2C2-36BBB6995130}" destId="{820E923C-04F7-4235-876B-09CA76B3CEC2}" srcOrd="0" destOrd="0" presId="urn:microsoft.com/office/officeart/2005/8/layout/pyramid3"/>
    <dgm:cxn modelId="{B0A27617-CBC2-4AE3-A1F6-F94C6EB7EBBC}" type="presParOf" srcId="{265BE33E-7344-4D16-B2C2-36BBB6995130}" destId="{D43E01F8-6831-440F-AEDC-BB4E6EB3B1F9}" srcOrd="1" destOrd="0" presId="urn:microsoft.com/office/officeart/2005/8/layout/pyramid3"/>
    <dgm:cxn modelId="{5F82790C-FF5F-4293-8CE3-D4DB883EA3EC}" type="presParOf" srcId="{7A151529-F9CE-4231-9BFB-CBD06C1127B3}" destId="{309AD539-98EB-4797-B70C-347AE4B32E24}" srcOrd="10" destOrd="0" presId="urn:microsoft.com/office/officeart/2005/8/layout/pyramid3"/>
    <dgm:cxn modelId="{7971DC94-B42B-49B5-B012-878A8C7613A3}" type="presParOf" srcId="{309AD539-98EB-4797-B70C-347AE4B32E24}" destId="{E738CDA3-17EE-41A7-AE4B-8789599398B7}" srcOrd="0" destOrd="0" presId="urn:microsoft.com/office/officeart/2005/8/layout/pyramid3"/>
    <dgm:cxn modelId="{A5641922-5053-4A87-B202-CE709956E675}" type="presParOf" srcId="{309AD539-98EB-4797-B70C-347AE4B32E24}" destId="{9A3C48B6-F2B9-49FB-94A8-345E099E402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45ADE7-5252-4118-BB0F-F5FF837B41D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AF08A3-73F4-488C-80D7-8C6BBA51E240}">
      <dgm:prSet phldrT="[Текст]"/>
      <dgm:spPr>
        <a:solidFill>
          <a:srgbClr val="FF6600"/>
        </a:solidFill>
      </dgm:spPr>
      <dgm:t>
        <a:bodyPr/>
        <a:lstStyle/>
        <a:p>
          <a:r>
            <a:rPr lang="ru-RU" dirty="0" smtClean="0"/>
            <a:t>БЮДЖЕТ</a:t>
          </a:r>
          <a:endParaRPr lang="ru-RU" dirty="0"/>
        </a:p>
      </dgm:t>
    </dgm:pt>
    <dgm:pt modelId="{CC235A7B-8FD7-488E-86AB-FB2FB095E18A}" type="parTrans" cxnId="{D5A1FE23-BF0D-40BF-B32C-6C4F733CFBC4}">
      <dgm:prSet/>
      <dgm:spPr/>
      <dgm:t>
        <a:bodyPr/>
        <a:lstStyle/>
        <a:p>
          <a:endParaRPr lang="ru-RU"/>
        </a:p>
      </dgm:t>
    </dgm:pt>
    <dgm:pt modelId="{8A50DEC3-2400-4804-AF4F-5A863BA9BFF9}" type="sibTrans" cxnId="{D5A1FE23-BF0D-40BF-B32C-6C4F733CFBC4}">
      <dgm:prSet/>
      <dgm:spPr/>
      <dgm:t>
        <a:bodyPr/>
        <a:lstStyle/>
        <a:p>
          <a:endParaRPr lang="ru-RU"/>
        </a:p>
      </dgm:t>
    </dgm:pt>
    <dgm:pt modelId="{FB6A450F-0659-4832-9D4B-64B3641A2C8F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Доходы </a:t>
          </a:r>
        </a:p>
        <a:p>
          <a:r>
            <a:rPr lang="ru-RU" b="1" i="0" u="none" dirty="0" smtClean="0"/>
            <a:t>1 252 310,4</a:t>
          </a:r>
          <a:r>
            <a:rPr lang="en-US" b="1" i="0" u="none" dirty="0" smtClean="0"/>
            <a:t> </a:t>
          </a:r>
          <a:r>
            <a:rPr lang="ru-RU" b="0" i="0" u="none" strike="noStrike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  <a:r>
            <a:rPr lang="ru-RU" dirty="0" smtClean="0">
              <a:solidFill>
                <a:schemeClr val="bg1"/>
              </a:solidFill>
            </a:rPr>
            <a:t> </a:t>
          </a:r>
          <a:endParaRPr lang="ru-RU" dirty="0">
            <a:solidFill>
              <a:schemeClr val="bg1"/>
            </a:solidFill>
          </a:endParaRPr>
        </a:p>
      </dgm:t>
    </dgm:pt>
    <dgm:pt modelId="{73107688-9425-45DC-9DFE-F703EBDA1355}" type="parTrans" cxnId="{2A21FCFF-03C3-407D-9103-8C39B0ABB20E}">
      <dgm:prSet/>
      <dgm:spPr/>
      <dgm:t>
        <a:bodyPr/>
        <a:lstStyle/>
        <a:p>
          <a:endParaRPr lang="ru-RU"/>
        </a:p>
      </dgm:t>
    </dgm:pt>
    <dgm:pt modelId="{F7B69A4E-8129-4E90-8AE7-BE2C9FEE247F}" type="sibTrans" cxnId="{2A21FCFF-03C3-407D-9103-8C39B0ABB20E}">
      <dgm:prSet/>
      <dgm:spPr/>
      <dgm:t>
        <a:bodyPr/>
        <a:lstStyle/>
        <a:p>
          <a:endParaRPr lang="ru-RU"/>
        </a:p>
      </dgm:t>
    </dgm:pt>
    <dgm:pt modelId="{7DBF4931-AFEE-4F0F-852B-2D41309DAD2D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Расходы </a:t>
          </a:r>
        </a:p>
        <a:p>
          <a:r>
            <a:rPr lang="ru-RU" dirty="0" smtClean="0">
              <a:solidFill>
                <a:schemeClr val="bg1"/>
              </a:solidFill>
            </a:rPr>
            <a:t>1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ru-RU" dirty="0" smtClean="0">
              <a:solidFill>
                <a:schemeClr val="bg1"/>
              </a:solidFill>
            </a:rPr>
            <a:t>245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ru-RU" dirty="0" smtClean="0">
              <a:solidFill>
                <a:schemeClr val="bg1"/>
              </a:solidFill>
            </a:rPr>
            <a:t>319</a:t>
          </a:r>
          <a:r>
            <a:rPr lang="en-US" dirty="0" smtClean="0">
              <a:solidFill>
                <a:schemeClr val="bg1"/>
              </a:solidFill>
            </a:rPr>
            <a:t>,</a:t>
          </a:r>
          <a:r>
            <a:rPr lang="ru-RU" dirty="0" smtClean="0">
              <a:solidFill>
                <a:schemeClr val="bg1"/>
              </a:solidFill>
            </a:rPr>
            <a:t>1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ru-RU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  <a:endParaRPr lang="ru-RU" dirty="0">
            <a:solidFill>
              <a:schemeClr val="bg1"/>
            </a:solidFill>
          </a:endParaRPr>
        </a:p>
      </dgm:t>
    </dgm:pt>
    <dgm:pt modelId="{9CC726E2-AB20-4BED-9A34-C7DF07B8F51A}" type="parTrans" cxnId="{4C9D1C40-C88C-4905-967D-D6B90F0E5238}">
      <dgm:prSet/>
      <dgm:spPr/>
      <dgm:t>
        <a:bodyPr/>
        <a:lstStyle/>
        <a:p>
          <a:endParaRPr lang="ru-RU"/>
        </a:p>
      </dgm:t>
    </dgm:pt>
    <dgm:pt modelId="{69A57B41-6E29-44B7-97DF-526A927BBA0A}" type="sibTrans" cxnId="{4C9D1C40-C88C-4905-967D-D6B90F0E5238}">
      <dgm:prSet/>
      <dgm:spPr/>
      <dgm:t>
        <a:bodyPr/>
        <a:lstStyle/>
        <a:p>
          <a:endParaRPr lang="ru-RU"/>
        </a:p>
      </dgm:t>
    </dgm:pt>
    <dgm:pt modelId="{48AF9531-D1BB-45A9-989A-C2976425CD9B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dirty="0" smtClean="0"/>
            <a:t>Профицит </a:t>
          </a:r>
        </a:p>
        <a:p>
          <a:r>
            <a:rPr lang="ru-RU" dirty="0" smtClean="0"/>
            <a:t>6</a:t>
          </a:r>
          <a:r>
            <a:rPr lang="en-US" dirty="0" smtClean="0"/>
            <a:t> </a:t>
          </a:r>
          <a:r>
            <a:rPr lang="ru-RU" dirty="0" smtClean="0"/>
            <a:t>991</a:t>
          </a:r>
          <a:r>
            <a:rPr lang="en-US" dirty="0" smtClean="0"/>
            <a:t>,</a:t>
          </a:r>
          <a:r>
            <a:rPr lang="ru-RU" dirty="0" smtClean="0"/>
            <a:t>3</a:t>
          </a:r>
          <a:r>
            <a:rPr lang="en-US" dirty="0" smtClean="0"/>
            <a:t> </a:t>
          </a:r>
          <a:r>
            <a:rPr lang="ru-RU" b="0" i="0" u="none" strike="noStrike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</a:p>
      </dgm:t>
    </dgm:pt>
    <dgm:pt modelId="{BE270BFA-40B0-45A9-810F-3D7EC5DDF450}" type="parTrans" cxnId="{7803FE0E-2953-4DF7-B306-CC120D1A2256}">
      <dgm:prSet/>
      <dgm:spPr/>
      <dgm:t>
        <a:bodyPr/>
        <a:lstStyle/>
        <a:p>
          <a:endParaRPr lang="ru-RU"/>
        </a:p>
      </dgm:t>
    </dgm:pt>
    <dgm:pt modelId="{074B5E25-23BC-4001-8091-303C0FCC21AE}" type="sibTrans" cxnId="{7803FE0E-2953-4DF7-B306-CC120D1A2256}">
      <dgm:prSet/>
      <dgm:spPr/>
      <dgm:t>
        <a:bodyPr/>
        <a:lstStyle/>
        <a:p>
          <a:endParaRPr lang="ru-RU"/>
        </a:p>
      </dgm:t>
    </dgm:pt>
    <dgm:pt modelId="{E62170A4-EFEC-4CE1-90F0-D587D7236B79}" type="pres">
      <dgm:prSet presAssocID="{CA45ADE7-5252-4118-BB0F-F5FF837B41D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76B1B2-C707-4A95-A720-F1C144D82AA8}" type="pres">
      <dgm:prSet presAssocID="{C2AF08A3-73F4-488C-80D7-8C6BBA51E240}" presName="root1" presStyleCnt="0"/>
      <dgm:spPr/>
    </dgm:pt>
    <dgm:pt modelId="{39B42216-7692-4057-92E0-5E1248CC9CAA}" type="pres">
      <dgm:prSet presAssocID="{C2AF08A3-73F4-488C-80D7-8C6BBA51E240}" presName="LevelOneTextNode" presStyleLbl="node0" presStyleIdx="0" presStyleCnt="1" custScaleX="265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D22BB6-3C2C-4773-B70B-58E726FB159E}" type="pres">
      <dgm:prSet presAssocID="{C2AF08A3-73F4-488C-80D7-8C6BBA51E240}" presName="level2hierChild" presStyleCnt="0"/>
      <dgm:spPr/>
    </dgm:pt>
    <dgm:pt modelId="{A7FCEFAE-C2B3-4F25-9F65-2AFCC5B649F7}" type="pres">
      <dgm:prSet presAssocID="{73107688-9425-45DC-9DFE-F703EBDA1355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53D5B2D2-AC56-4A73-AD3B-C48674B8CFA8}" type="pres">
      <dgm:prSet presAssocID="{73107688-9425-45DC-9DFE-F703EBDA1355}" presName="connTx" presStyleLbl="parChTrans1D2" presStyleIdx="0" presStyleCnt="3"/>
      <dgm:spPr/>
      <dgm:t>
        <a:bodyPr/>
        <a:lstStyle/>
        <a:p>
          <a:endParaRPr lang="ru-RU"/>
        </a:p>
      </dgm:t>
    </dgm:pt>
    <dgm:pt modelId="{0AE41B8C-0AA6-4DD9-9F95-147DD8CA2D56}" type="pres">
      <dgm:prSet presAssocID="{FB6A450F-0659-4832-9D4B-64B3641A2C8F}" presName="root2" presStyleCnt="0"/>
      <dgm:spPr/>
    </dgm:pt>
    <dgm:pt modelId="{490EEE85-CE33-4FCC-BD3D-20AA6614803A}" type="pres">
      <dgm:prSet presAssocID="{FB6A450F-0659-4832-9D4B-64B3641A2C8F}" presName="LevelTwoTextNode" presStyleLbl="node2" presStyleIdx="0" presStyleCnt="3" custScaleX="1430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40F604-5D01-4C91-AD23-2B13D9F1AD14}" type="pres">
      <dgm:prSet presAssocID="{FB6A450F-0659-4832-9D4B-64B3641A2C8F}" presName="level3hierChild" presStyleCnt="0"/>
      <dgm:spPr/>
    </dgm:pt>
    <dgm:pt modelId="{889151B9-2B92-4895-B9C3-EC747026F776}" type="pres">
      <dgm:prSet presAssocID="{9CC726E2-AB20-4BED-9A34-C7DF07B8F51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63DEF2AA-47CB-4888-A4D2-682F936EBEDE}" type="pres">
      <dgm:prSet presAssocID="{9CC726E2-AB20-4BED-9A34-C7DF07B8F51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D2D9141-F5B5-42F3-B0CB-35BC640E0086}" type="pres">
      <dgm:prSet presAssocID="{7DBF4931-AFEE-4F0F-852B-2D41309DAD2D}" presName="root2" presStyleCnt="0"/>
      <dgm:spPr/>
    </dgm:pt>
    <dgm:pt modelId="{556452E0-85E8-47D7-8926-274C36200307}" type="pres">
      <dgm:prSet presAssocID="{7DBF4931-AFEE-4F0F-852B-2D41309DAD2D}" presName="LevelTwoTextNode" presStyleLbl="node2" presStyleIdx="1" presStyleCnt="3" custScaleX="1430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4132FB-E423-40B0-AA8E-1084FC739BC3}" type="pres">
      <dgm:prSet presAssocID="{7DBF4931-AFEE-4F0F-852B-2D41309DAD2D}" presName="level3hierChild" presStyleCnt="0"/>
      <dgm:spPr/>
    </dgm:pt>
    <dgm:pt modelId="{B0222397-DE50-4354-8BFF-E458E0B5959D}" type="pres">
      <dgm:prSet presAssocID="{BE270BFA-40B0-45A9-810F-3D7EC5DDF450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A08F808-B6EF-4CEE-8C8D-B3288D58057A}" type="pres">
      <dgm:prSet presAssocID="{BE270BFA-40B0-45A9-810F-3D7EC5DDF450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58CAC15-7DBC-4741-9E6A-E163EA4487AC}" type="pres">
      <dgm:prSet presAssocID="{48AF9531-D1BB-45A9-989A-C2976425CD9B}" presName="root2" presStyleCnt="0"/>
      <dgm:spPr/>
    </dgm:pt>
    <dgm:pt modelId="{F40CDA12-D5F1-41AB-902B-7483480F6C13}" type="pres">
      <dgm:prSet presAssocID="{48AF9531-D1BB-45A9-989A-C2976425CD9B}" presName="LevelTwoTextNode" presStyleLbl="node2" presStyleIdx="2" presStyleCnt="3" custScaleX="1430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FCC079-F714-4015-B7DC-9E4E44A796E8}" type="pres">
      <dgm:prSet presAssocID="{48AF9531-D1BB-45A9-989A-C2976425CD9B}" presName="level3hierChild" presStyleCnt="0"/>
      <dgm:spPr/>
    </dgm:pt>
  </dgm:ptLst>
  <dgm:cxnLst>
    <dgm:cxn modelId="{E091C6C1-0C63-4B6A-BF17-A51ECB4347B4}" type="presOf" srcId="{BE270BFA-40B0-45A9-810F-3D7EC5DDF450}" destId="{AA08F808-B6EF-4CEE-8C8D-B3288D58057A}" srcOrd="1" destOrd="0" presId="urn:microsoft.com/office/officeart/2008/layout/HorizontalMultiLevelHierarchy"/>
    <dgm:cxn modelId="{02299BD2-96D8-4167-BE73-D40A9B99C3A7}" type="presOf" srcId="{FB6A450F-0659-4832-9D4B-64B3641A2C8F}" destId="{490EEE85-CE33-4FCC-BD3D-20AA6614803A}" srcOrd="0" destOrd="0" presId="urn:microsoft.com/office/officeart/2008/layout/HorizontalMultiLevelHierarchy"/>
    <dgm:cxn modelId="{8CE9DF54-EED3-4E4B-8C58-DB4C531D3ED5}" type="presOf" srcId="{73107688-9425-45DC-9DFE-F703EBDA1355}" destId="{A7FCEFAE-C2B3-4F25-9F65-2AFCC5B649F7}" srcOrd="0" destOrd="0" presId="urn:microsoft.com/office/officeart/2008/layout/HorizontalMultiLevelHierarchy"/>
    <dgm:cxn modelId="{165B0A3B-7F90-478F-974D-5621857153CF}" type="presOf" srcId="{C2AF08A3-73F4-488C-80D7-8C6BBA51E240}" destId="{39B42216-7692-4057-92E0-5E1248CC9CAA}" srcOrd="0" destOrd="0" presId="urn:microsoft.com/office/officeart/2008/layout/HorizontalMultiLevelHierarchy"/>
    <dgm:cxn modelId="{051BF357-9ED0-4335-8A4A-0B4B7F182074}" type="presOf" srcId="{9CC726E2-AB20-4BED-9A34-C7DF07B8F51A}" destId="{889151B9-2B92-4895-B9C3-EC747026F776}" srcOrd="0" destOrd="0" presId="urn:microsoft.com/office/officeart/2008/layout/HorizontalMultiLevelHierarchy"/>
    <dgm:cxn modelId="{D5A1FE23-BF0D-40BF-B32C-6C4F733CFBC4}" srcId="{CA45ADE7-5252-4118-BB0F-F5FF837B41D7}" destId="{C2AF08A3-73F4-488C-80D7-8C6BBA51E240}" srcOrd="0" destOrd="0" parTransId="{CC235A7B-8FD7-488E-86AB-FB2FB095E18A}" sibTransId="{8A50DEC3-2400-4804-AF4F-5A863BA9BFF9}"/>
    <dgm:cxn modelId="{1DB00AA9-5ED7-4538-A5C8-81805DC98CCF}" type="presOf" srcId="{CA45ADE7-5252-4118-BB0F-F5FF837B41D7}" destId="{E62170A4-EFEC-4CE1-90F0-D587D7236B79}" srcOrd="0" destOrd="0" presId="urn:microsoft.com/office/officeart/2008/layout/HorizontalMultiLevelHierarchy"/>
    <dgm:cxn modelId="{7803FE0E-2953-4DF7-B306-CC120D1A2256}" srcId="{C2AF08A3-73F4-488C-80D7-8C6BBA51E240}" destId="{48AF9531-D1BB-45A9-989A-C2976425CD9B}" srcOrd="2" destOrd="0" parTransId="{BE270BFA-40B0-45A9-810F-3D7EC5DDF450}" sibTransId="{074B5E25-23BC-4001-8091-303C0FCC21AE}"/>
    <dgm:cxn modelId="{2A21FCFF-03C3-407D-9103-8C39B0ABB20E}" srcId="{C2AF08A3-73F4-488C-80D7-8C6BBA51E240}" destId="{FB6A450F-0659-4832-9D4B-64B3641A2C8F}" srcOrd="0" destOrd="0" parTransId="{73107688-9425-45DC-9DFE-F703EBDA1355}" sibTransId="{F7B69A4E-8129-4E90-8AE7-BE2C9FEE247F}"/>
    <dgm:cxn modelId="{957980D3-DEDF-4CB7-BD1F-7F8D708941C2}" type="presOf" srcId="{BE270BFA-40B0-45A9-810F-3D7EC5DDF450}" destId="{B0222397-DE50-4354-8BFF-E458E0B5959D}" srcOrd="0" destOrd="0" presId="urn:microsoft.com/office/officeart/2008/layout/HorizontalMultiLevelHierarchy"/>
    <dgm:cxn modelId="{76489C83-FC5B-4458-8B7C-B658D29B8897}" type="presOf" srcId="{48AF9531-D1BB-45A9-989A-C2976425CD9B}" destId="{F40CDA12-D5F1-41AB-902B-7483480F6C13}" srcOrd="0" destOrd="0" presId="urn:microsoft.com/office/officeart/2008/layout/HorizontalMultiLevelHierarchy"/>
    <dgm:cxn modelId="{4C9D1C40-C88C-4905-967D-D6B90F0E5238}" srcId="{C2AF08A3-73F4-488C-80D7-8C6BBA51E240}" destId="{7DBF4931-AFEE-4F0F-852B-2D41309DAD2D}" srcOrd="1" destOrd="0" parTransId="{9CC726E2-AB20-4BED-9A34-C7DF07B8F51A}" sibTransId="{69A57B41-6E29-44B7-97DF-526A927BBA0A}"/>
    <dgm:cxn modelId="{89DC17A1-A586-413C-8F65-3D32E7E20370}" type="presOf" srcId="{9CC726E2-AB20-4BED-9A34-C7DF07B8F51A}" destId="{63DEF2AA-47CB-4888-A4D2-682F936EBEDE}" srcOrd="1" destOrd="0" presId="urn:microsoft.com/office/officeart/2008/layout/HorizontalMultiLevelHierarchy"/>
    <dgm:cxn modelId="{1137DB7C-3BFF-4399-B2CC-3FD9B5F1C273}" type="presOf" srcId="{73107688-9425-45DC-9DFE-F703EBDA1355}" destId="{53D5B2D2-AC56-4A73-AD3B-C48674B8CFA8}" srcOrd="1" destOrd="0" presId="urn:microsoft.com/office/officeart/2008/layout/HorizontalMultiLevelHierarchy"/>
    <dgm:cxn modelId="{B5A6D658-F7B5-424F-99B2-31BA40A1E072}" type="presOf" srcId="{7DBF4931-AFEE-4F0F-852B-2D41309DAD2D}" destId="{556452E0-85E8-47D7-8926-274C36200307}" srcOrd="0" destOrd="0" presId="urn:microsoft.com/office/officeart/2008/layout/HorizontalMultiLevelHierarchy"/>
    <dgm:cxn modelId="{02A97A54-F17B-4EEB-864D-C3D07FEB4832}" type="presParOf" srcId="{E62170A4-EFEC-4CE1-90F0-D587D7236B79}" destId="{5776B1B2-C707-4A95-A720-F1C144D82AA8}" srcOrd="0" destOrd="0" presId="urn:microsoft.com/office/officeart/2008/layout/HorizontalMultiLevelHierarchy"/>
    <dgm:cxn modelId="{3086117A-0EB0-4C41-AD99-E96621E0B16F}" type="presParOf" srcId="{5776B1B2-C707-4A95-A720-F1C144D82AA8}" destId="{39B42216-7692-4057-92E0-5E1248CC9CAA}" srcOrd="0" destOrd="0" presId="urn:microsoft.com/office/officeart/2008/layout/HorizontalMultiLevelHierarchy"/>
    <dgm:cxn modelId="{A04AFEBF-43AD-4308-8908-7B40AB16F075}" type="presParOf" srcId="{5776B1B2-C707-4A95-A720-F1C144D82AA8}" destId="{C1D22BB6-3C2C-4773-B70B-58E726FB159E}" srcOrd="1" destOrd="0" presId="urn:microsoft.com/office/officeart/2008/layout/HorizontalMultiLevelHierarchy"/>
    <dgm:cxn modelId="{8795A10F-C868-4D98-8E3F-4F60F658A7BC}" type="presParOf" srcId="{C1D22BB6-3C2C-4773-B70B-58E726FB159E}" destId="{A7FCEFAE-C2B3-4F25-9F65-2AFCC5B649F7}" srcOrd="0" destOrd="0" presId="urn:microsoft.com/office/officeart/2008/layout/HorizontalMultiLevelHierarchy"/>
    <dgm:cxn modelId="{4482903B-90C5-4524-8E19-F776ECBC6693}" type="presParOf" srcId="{A7FCEFAE-C2B3-4F25-9F65-2AFCC5B649F7}" destId="{53D5B2D2-AC56-4A73-AD3B-C48674B8CFA8}" srcOrd="0" destOrd="0" presId="urn:microsoft.com/office/officeart/2008/layout/HorizontalMultiLevelHierarchy"/>
    <dgm:cxn modelId="{F801BE63-8845-490B-BBE3-B330DF849C51}" type="presParOf" srcId="{C1D22BB6-3C2C-4773-B70B-58E726FB159E}" destId="{0AE41B8C-0AA6-4DD9-9F95-147DD8CA2D56}" srcOrd="1" destOrd="0" presId="urn:microsoft.com/office/officeart/2008/layout/HorizontalMultiLevelHierarchy"/>
    <dgm:cxn modelId="{E8539632-2049-440D-BE49-EE123CD5316A}" type="presParOf" srcId="{0AE41B8C-0AA6-4DD9-9F95-147DD8CA2D56}" destId="{490EEE85-CE33-4FCC-BD3D-20AA6614803A}" srcOrd="0" destOrd="0" presId="urn:microsoft.com/office/officeart/2008/layout/HorizontalMultiLevelHierarchy"/>
    <dgm:cxn modelId="{68B7B192-C4B5-4893-950E-5BA55B2F3659}" type="presParOf" srcId="{0AE41B8C-0AA6-4DD9-9F95-147DD8CA2D56}" destId="{3440F604-5D01-4C91-AD23-2B13D9F1AD14}" srcOrd="1" destOrd="0" presId="urn:microsoft.com/office/officeart/2008/layout/HorizontalMultiLevelHierarchy"/>
    <dgm:cxn modelId="{BA35B865-2A0A-436C-A611-BC4BBBC9CDD7}" type="presParOf" srcId="{C1D22BB6-3C2C-4773-B70B-58E726FB159E}" destId="{889151B9-2B92-4895-B9C3-EC747026F776}" srcOrd="2" destOrd="0" presId="urn:microsoft.com/office/officeart/2008/layout/HorizontalMultiLevelHierarchy"/>
    <dgm:cxn modelId="{0FB54149-7D13-4728-8FF6-746EDF24666B}" type="presParOf" srcId="{889151B9-2B92-4895-B9C3-EC747026F776}" destId="{63DEF2AA-47CB-4888-A4D2-682F936EBEDE}" srcOrd="0" destOrd="0" presId="urn:microsoft.com/office/officeart/2008/layout/HorizontalMultiLevelHierarchy"/>
    <dgm:cxn modelId="{07EE86D1-1FB0-4409-BD57-17761D476E22}" type="presParOf" srcId="{C1D22BB6-3C2C-4773-B70B-58E726FB159E}" destId="{1D2D9141-F5B5-42F3-B0CB-35BC640E0086}" srcOrd="3" destOrd="0" presId="urn:microsoft.com/office/officeart/2008/layout/HorizontalMultiLevelHierarchy"/>
    <dgm:cxn modelId="{E89A97FD-2849-4A61-9309-0DC0719B1D79}" type="presParOf" srcId="{1D2D9141-F5B5-42F3-B0CB-35BC640E0086}" destId="{556452E0-85E8-47D7-8926-274C36200307}" srcOrd="0" destOrd="0" presId="urn:microsoft.com/office/officeart/2008/layout/HorizontalMultiLevelHierarchy"/>
    <dgm:cxn modelId="{503C5396-1B5C-4E23-AEC1-6642C4E03E94}" type="presParOf" srcId="{1D2D9141-F5B5-42F3-B0CB-35BC640E0086}" destId="{064132FB-E423-40B0-AA8E-1084FC739BC3}" srcOrd="1" destOrd="0" presId="urn:microsoft.com/office/officeart/2008/layout/HorizontalMultiLevelHierarchy"/>
    <dgm:cxn modelId="{975244A2-5A25-4169-A794-B6840DAEA46F}" type="presParOf" srcId="{C1D22BB6-3C2C-4773-B70B-58E726FB159E}" destId="{B0222397-DE50-4354-8BFF-E458E0B5959D}" srcOrd="4" destOrd="0" presId="urn:microsoft.com/office/officeart/2008/layout/HorizontalMultiLevelHierarchy"/>
    <dgm:cxn modelId="{D4C41D79-8920-4F6D-B69A-C8263D2CBA3C}" type="presParOf" srcId="{B0222397-DE50-4354-8BFF-E458E0B5959D}" destId="{AA08F808-B6EF-4CEE-8C8D-B3288D58057A}" srcOrd="0" destOrd="0" presId="urn:microsoft.com/office/officeart/2008/layout/HorizontalMultiLevelHierarchy"/>
    <dgm:cxn modelId="{FC08A72A-5FB6-4F20-B4CC-4D1F9D20BA1F}" type="presParOf" srcId="{C1D22BB6-3C2C-4773-B70B-58E726FB159E}" destId="{458CAC15-7DBC-4741-9E6A-E163EA4487AC}" srcOrd="5" destOrd="0" presId="urn:microsoft.com/office/officeart/2008/layout/HorizontalMultiLevelHierarchy"/>
    <dgm:cxn modelId="{41901C8F-A4E0-4B83-84B1-4C5D3D3A2671}" type="presParOf" srcId="{458CAC15-7DBC-4741-9E6A-E163EA4487AC}" destId="{F40CDA12-D5F1-41AB-902B-7483480F6C13}" srcOrd="0" destOrd="0" presId="urn:microsoft.com/office/officeart/2008/layout/HorizontalMultiLevelHierarchy"/>
    <dgm:cxn modelId="{1C265337-F8A8-41CD-A6BA-6F387BCDE334}" type="presParOf" srcId="{458CAC15-7DBC-4741-9E6A-E163EA4487AC}" destId="{C1FCC079-F714-4015-B7DC-9E4E44A796E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A6ED0-63DD-4DE7-A162-CC0D3948ACF2}">
      <dsp:nvSpPr>
        <dsp:cNvPr id="0" name=""/>
        <dsp:cNvSpPr/>
      </dsp:nvSpPr>
      <dsp:spPr>
        <a:xfrm rot="10800000">
          <a:off x="0" y="140"/>
          <a:ext cx="7152456" cy="508945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81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smtClean="0"/>
            <a:t>ОБРАЗОВАНИЕ</a:t>
          </a:r>
          <a:endParaRPr lang="ru-RU" sz="2000" kern="1200" baseline="0" dirty="0"/>
        </a:p>
      </dsp:txBody>
      <dsp:txXfrm rot="-10800000">
        <a:off x="1251679" y="140"/>
        <a:ext cx="4649096" cy="508945"/>
      </dsp:txXfrm>
    </dsp:sp>
    <dsp:sp modelId="{655B0D9A-EC7E-4F02-97D1-024B94D67A0D}">
      <dsp:nvSpPr>
        <dsp:cNvPr id="0" name=""/>
        <dsp:cNvSpPr/>
      </dsp:nvSpPr>
      <dsp:spPr>
        <a:xfrm rot="10800000">
          <a:off x="383688" y="504056"/>
          <a:ext cx="6469308" cy="617473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5400000" scaled="1"/>
          <a:tileRect/>
        </a:gradFill>
        <a:ln w="9525" cap="flat" cmpd="sng" algn="ctr">
          <a:noFill/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/>
            <a:t>ОБЩЕГОСУДАРСТВЕННЫЕ ВОПРОСЫ</a:t>
          </a:r>
          <a:endParaRPr lang="ru-RU" sz="1600" kern="1200" baseline="0" dirty="0"/>
        </a:p>
      </dsp:txBody>
      <dsp:txXfrm rot="-10800000">
        <a:off x="1515817" y="504056"/>
        <a:ext cx="4205050" cy="617473"/>
      </dsp:txXfrm>
    </dsp:sp>
    <dsp:sp modelId="{41D3FEB7-84C8-44B0-B6BC-A09B50139741}">
      <dsp:nvSpPr>
        <dsp:cNvPr id="0" name=""/>
        <dsp:cNvSpPr/>
      </dsp:nvSpPr>
      <dsp:spPr>
        <a:xfrm rot="10800000">
          <a:off x="743744" y="1152129"/>
          <a:ext cx="5640486" cy="445719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9525" cap="flat" cmpd="sng" algn="ctr">
          <a:noFill/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baseline="0" dirty="0" smtClean="0">
              <a:effectLst/>
            </a:rPr>
            <a:t>КУЛЬТУРА и кинематография</a:t>
          </a:r>
          <a:endParaRPr lang="ru-RU" sz="1800" b="0" kern="1200" baseline="0" dirty="0">
            <a:effectLst/>
          </a:endParaRPr>
        </a:p>
      </dsp:txBody>
      <dsp:txXfrm rot="-10800000">
        <a:off x="1730829" y="1152129"/>
        <a:ext cx="3666316" cy="445719"/>
      </dsp:txXfrm>
    </dsp:sp>
    <dsp:sp modelId="{B84523F2-86CB-47DE-8D20-328FD1614334}">
      <dsp:nvSpPr>
        <dsp:cNvPr id="0" name=""/>
        <dsp:cNvSpPr/>
      </dsp:nvSpPr>
      <dsp:spPr>
        <a:xfrm rot="10800000">
          <a:off x="1055124" y="1572139"/>
          <a:ext cx="5042206" cy="546867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НАЦИОНАЛЬНАЯ ЭКОНОМИКА</a:t>
          </a:r>
          <a:endParaRPr lang="ru-RU" sz="1500" kern="1200" baseline="0" dirty="0"/>
        </a:p>
      </dsp:txBody>
      <dsp:txXfrm rot="-10800000">
        <a:off x="1937510" y="1572139"/>
        <a:ext cx="3277434" cy="546867"/>
      </dsp:txXfrm>
    </dsp:sp>
    <dsp:sp modelId="{4E667214-5B45-4196-98C9-6512D9A6E0A4}">
      <dsp:nvSpPr>
        <dsp:cNvPr id="0" name=""/>
        <dsp:cNvSpPr/>
      </dsp:nvSpPr>
      <dsp:spPr>
        <a:xfrm rot="10800000">
          <a:off x="1428525" y="2119185"/>
          <a:ext cx="4308157" cy="491780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/>
            <a:t>МЕЖБЮДЖЕТНЫЕ ТРАНСФЕРТЫ</a:t>
          </a:r>
          <a:endParaRPr lang="ru-RU" sz="1400" kern="1200" baseline="0" dirty="0"/>
        </a:p>
      </dsp:txBody>
      <dsp:txXfrm rot="-10800000">
        <a:off x="2182452" y="2119185"/>
        <a:ext cx="2800302" cy="491780"/>
      </dsp:txXfrm>
    </dsp:sp>
    <dsp:sp modelId="{57705574-B531-44D3-BE2A-5D92216952EF}">
      <dsp:nvSpPr>
        <dsp:cNvPr id="0" name=""/>
        <dsp:cNvSpPr/>
      </dsp:nvSpPr>
      <dsp:spPr>
        <a:xfrm rot="10800000">
          <a:off x="1752202" y="2610787"/>
          <a:ext cx="3648051" cy="519240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/>
            <a:t>ЖКХ</a:t>
          </a:r>
          <a:endParaRPr lang="ru-RU" sz="1400" kern="1200" baseline="0" dirty="0"/>
        </a:p>
      </dsp:txBody>
      <dsp:txXfrm rot="-10800000">
        <a:off x="2390611" y="2610787"/>
        <a:ext cx="2371233" cy="519240"/>
      </dsp:txXfrm>
    </dsp:sp>
    <dsp:sp modelId="{16B53CA0-F802-4349-8CA3-E37DA339C950}">
      <dsp:nvSpPr>
        <dsp:cNvPr id="0" name=""/>
        <dsp:cNvSpPr/>
      </dsp:nvSpPr>
      <dsp:spPr>
        <a:xfrm rot="10800000">
          <a:off x="2085191" y="3112152"/>
          <a:ext cx="2951085" cy="442982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/>
            <a:t>СОЦИАЛЬНАЯ ПОЛИТИКА</a:t>
          </a:r>
          <a:endParaRPr lang="ru-RU" sz="1200" kern="1200" baseline="0" dirty="0"/>
        </a:p>
      </dsp:txBody>
      <dsp:txXfrm rot="-10800000">
        <a:off x="2601631" y="3112152"/>
        <a:ext cx="1918205" cy="442982"/>
      </dsp:txXfrm>
    </dsp:sp>
    <dsp:sp modelId="{B720471B-B0ED-416F-8203-6E3A7B0DCB99}">
      <dsp:nvSpPr>
        <dsp:cNvPr id="0" name=""/>
        <dsp:cNvSpPr/>
      </dsp:nvSpPr>
      <dsp:spPr>
        <a:xfrm rot="10800000">
          <a:off x="2397988" y="3573010"/>
          <a:ext cx="2356479" cy="400524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/>
            <a:t>НАЦИОНАЛЬНАЯ БЕЗОПАСНОСТЬ</a:t>
          </a:r>
          <a:endParaRPr lang="ru-RU" sz="1200" kern="1200" baseline="0" dirty="0"/>
        </a:p>
      </dsp:txBody>
      <dsp:txXfrm rot="-10800000">
        <a:off x="2810372" y="3573010"/>
        <a:ext cx="1531711" cy="400524"/>
      </dsp:txXfrm>
    </dsp:sp>
    <dsp:sp modelId="{E215C242-73E2-4BDB-BE66-E6787A72E54C}">
      <dsp:nvSpPr>
        <dsp:cNvPr id="0" name=""/>
        <dsp:cNvSpPr/>
      </dsp:nvSpPr>
      <dsp:spPr>
        <a:xfrm rot="10800000">
          <a:off x="2666795" y="3973535"/>
          <a:ext cx="1818864" cy="512703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baseline="0" dirty="0" smtClean="0"/>
            <a:t>СРЕДСТВА МАССОВОЙ ИНФОРМАЦИИ</a:t>
          </a:r>
          <a:endParaRPr lang="ru-RU" sz="900" kern="1200" baseline="0" dirty="0"/>
        </a:p>
      </dsp:txBody>
      <dsp:txXfrm rot="-10800000">
        <a:off x="2985097" y="3973535"/>
        <a:ext cx="1182261" cy="512703"/>
      </dsp:txXfrm>
    </dsp:sp>
    <dsp:sp modelId="{820E923C-04F7-4235-876B-09CA76B3CEC2}">
      <dsp:nvSpPr>
        <dsp:cNvPr id="0" name=""/>
        <dsp:cNvSpPr/>
      </dsp:nvSpPr>
      <dsp:spPr>
        <a:xfrm rot="10800000">
          <a:off x="3010891" y="4486239"/>
          <a:ext cx="1130672" cy="462752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ФИЗИЧЕСКАЯ КУЛЬТУРА И СПОРТ</a:t>
          </a:r>
          <a:endParaRPr lang="ru-RU" sz="900" kern="1200" dirty="0"/>
        </a:p>
      </dsp:txBody>
      <dsp:txXfrm rot="-10800000">
        <a:off x="3208759" y="4486239"/>
        <a:ext cx="734937" cy="462752"/>
      </dsp:txXfrm>
    </dsp:sp>
    <dsp:sp modelId="{E738CDA3-17EE-41A7-AE4B-8789599398B7}">
      <dsp:nvSpPr>
        <dsp:cNvPr id="0" name=""/>
        <dsp:cNvSpPr/>
      </dsp:nvSpPr>
      <dsp:spPr>
        <a:xfrm rot="10800000">
          <a:off x="3180264" y="4948991"/>
          <a:ext cx="693128" cy="379600"/>
        </a:xfrm>
        <a:prstGeom prst="trapezoid">
          <a:avLst>
            <a:gd name="adj" fmla="val 67114"/>
          </a:avLst>
        </a:prstGeom>
        <a:gradFill flip="none" rotWithShape="0">
          <a:gsLst>
            <a:gs pos="0">
              <a:srgbClr val="FFCC66">
                <a:tint val="66000"/>
                <a:satMod val="160000"/>
              </a:srgbClr>
            </a:gs>
            <a:gs pos="50000">
              <a:srgbClr val="FFCC66">
                <a:tint val="44500"/>
                <a:satMod val="160000"/>
              </a:srgbClr>
            </a:gs>
            <a:gs pos="100000">
              <a:srgbClr val="FFCC66">
                <a:tint val="23500"/>
                <a:satMod val="160000"/>
              </a:srgbClr>
            </a:gs>
          </a:gsLst>
          <a:lin ang="27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ОБСЛУЖИВАНИЕ</a:t>
          </a:r>
          <a:r>
            <a:rPr lang="ru-RU" sz="500" kern="1200" dirty="0" smtClean="0"/>
            <a:t> </a:t>
          </a:r>
          <a:r>
            <a:rPr lang="ru-RU" sz="700" kern="1200" baseline="0" dirty="0" smtClean="0">
              <a:latin typeface="Times New Roman" panose="02020603050405020304" pitchFamily="18" charset="0"/>
            </a:rPr>
            <a:t>ГОС</a:t>
          </a:r>
          <a:r>
            <a:rPr lang="ru-RU" sz="700" kern="1200" dirty="0" smtClean="0">
              <a:latin typeface="Times New Roman" panose="02020603050405020304" pitchFamily="18" charset="0"/>
            </a:rPr>
            <a:t> И МУНИЦ ДОЛГА</a:t>
          </a:r>
          <a:endParaRPr lang="ru-RU" sz="700" kern="1200" dirty="0">
            <a:latin typeface="Times New Roman" panose="02020603050405020304" pitchFamily="18" charset="0"/>
          </a:endParaRPr>
        </a:p>
      </dsp:txBody>
      <dsp:txXfrm rot="-10800000">
        <a:off x="3180264" y="4948991"/>
        <a:ext cx="693128" cy="379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22397-DE50-4354-8BFF-E458E0B5959D}">
      <dsp:nvSpPr>
        <dsp:cNvPr id="0" name=""/>
        <dsp:cNvSpPr/>
      </dsp:nvSpPr>
      <dsp:spPr>
        <a:xfrm>
          <a:off x="3178663" y="2088232"/>
          <a:ext cx="520554" cy="991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0277" y="0"/>
              </a:lnTo>
              <a:lnTo>
                <a:pt x="260277" y="991910"/>
              </a:lnTo>
              <a:lnTo>
                <a:pt x="520554" y="99191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10936" y="2556181"/>
        <a:ext cx="56010" cy="56010"/>
      </dsp:txXfrm>
    </dsp:sp>
    <dsp:sp modelId="{889151B9-2B92-4895-B9C3-EC747026F776}">
      <dsp:nvSpPr>
        <dsp:cNvPr id="0" name=""/>
        <dsp:cNvSpPr/>
      </dsp:nvSpPr>
      <dsp:spPr>
        <a:xfrm>
          <a:off x="3178663" y="2042512"/>
          <a:ext cx="5205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554" y="45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25927" y="2075218"/>
        <a:ext cx="26027" cy="26027"/>
      </dsp:txXfrm>
    </dsp:sp>
    <dsp:sp modelId="{A7FCEFAE-C2B3-4F25-9F65-2AFCC5B649F7}">
      <dsp:nvSpPr>
        <dsp:cNvPr id="0" name=""/>
        <dsp:cNvSpPr/>
      </dsp:nvSpPr>
      <dsp:spPr>
        <a:xfrm>
          <a:off x="3178663" y="1096321"/>
          <a:ext cx="520554" cy="991910"/>
        </a:xfrm>
        <a:custGeom>
          <a:avLst/>
          <a:gdLst/>
          <a:ahLst/>
          <a:cxnLst/>
          <a:rect l="0" t="0" r="0" b="0"/>
          <a:pathLst>
            <a:path>
              <a:moveTo>
                <a:pt x="0" y="991910"/>
              </a:moveTo>
              <a:lnTo>
                <a:pt x="260277" y="991910"/>
              </a:lnTo>
              <a:lnTo>
                <a:pt x="260277" y="0"/>
              </a:lnTo>
              <a:lnTo>
                <a:pt x="520554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10936" y="1564271"/>
        <a:ext cx="56010" cy="56010"/>
      </dsp:txXfrm>
    </dsp:sp>
    <dsp:sp modelId="{39B42216-7692-4057-92E0-5E1248CC9CAA}">
      <dsp:nvSpPr>
        <dsp:cNvPr id="0" name=""/>
        <dsp:cNvSpPr/>
      </dsp:nvSpPr>
      <dsp:spPr>
        <a:xfrm rot="16200000">
          <a:off x="38316" y="1036116"/>
          <a:ext cx="4176464" cy="2104230"/>
        </a:xfrm>
        <a:prstGeom prst="rect">
          <a:avLst/>
        </a:prstGeom>
        <a:solidFill>
          <a:srgbClr val="FF66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300" kern="1200" dirty="0" smtClean="0"/>
            <a:t>БЮДЖЕТ</a:t>
          </a:r>
          <a:endParaRPr lang="ru-RU" sz="6300" kern="1200" dirty="0"/>
        </a:p>
      </dsp:txBody>
      <dsp:txXfrm>
        <a:off x="38316" y="1036116"/>
        <a:ext cx="4176464" cy="2104230"/>
      </dsp:txXfrm>
    </dsp:sp>
    <dsp:sp modelId="{490EEE85-CE33-4FCC-BD3D-20AA6614803A}">
      <dsp:nvSpPr>
        <dsp:cNvPr id="0" name=""/>
        <dsp:cNvSpPr/>
      </dsp:nvSpPr>
      <dsp:spPr>
        <a:xfrm>
          <a:off x="3699218" y="699557"/>
          <a:ext cx="3723291" cy="79352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Доходы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none" kern="1200" dirty="0" smtClean="0"/>
            <a:t>1 252 310,4</a:t>
          </a:r>
          <a:r>
            <a:rPr lang="en-US" sz="2000" b="1" i="0" u="none" kern="1200" dirty="0" smtClean="0"/>
            <a:t> </a:t>
          </a:r>
          <a:r>
            <a:rPr lang="ru-RU" sz="2000" b="0" i="0" u="none" strike="noStrike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  <a:r>
            <a:rPr lang="ru-RU" sz="2000" kern="1200" dirty="0" smtClean="0">
              <a:solidFill>
                <a:schemeClr val="bg1"/>
              </a:solidFill>
            </a:rPr>
            <a:t> 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3699218" y="699557"/>
        <a:ext cx="3723291" cy="793528"/>
      </dsp:txXfrm>
    </dsp:sp>
    <dsp:sp modelId="{556452E0-85E8-47D7-8926-274C36200307}">
      <dsp:nvSpPr>
        <dsp:cNvPr id="0" name=""/>
        <dsp:cNvSpPr/>
      </dsp:nvSpPr>
      <dsp:spPr>
        <a:xfrm>
          <a:off x="3699218" y="1691467"/>
          <a:ext cx="3723291" cy="793528"/>
        </a:xfrm>
        <a:prstGeom prst="rect">
          <a:avLst/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Расходы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1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ru-RU" sz="2000" kern="1200" dirty="0" smtClean="0">
              <a:solidFill>
                <a:schemeClr val="bg1"/>
              </a:solidFill>
            </a:rPr>
            <a:t>245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ru-RU" sz="2000" kern="1200" dirty="0" smtClean="0">
              <a:solidFill>
                <a:schemeClr val="bg1"/>
              </a:solidFill>
            </a:rPr>
            <a:t>319</a:t>
          </a:r>
          <a:r>
            <a:rPr lang="en-US" sz="2000" kern="1200" dirty="0" smtClean="0">
              <a:solidFill>
                <a:schemeClr val="bg1"/>
              </a:solidFill>
            </a:rPr>
            <a:t>,</a:t>
          </a:r>
          <a:r>
            <a:rPr lang="ru-RU" sz="2000" kern="1200" dirty="0" smtClean="0">
              <a:solidFill>
                <a:schemeClr val="bg1"/>
              </a:solidFill>
            </a:rPr>
            <a:t>1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ru-RU" sz="2000" b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3699218" y="1691467"/>
        <a:ext cx="3723291" cy="793528"/>
      </dsp:txXfrm>
    </dsp:sp>
    <dsp:sp modelId="{F40CDA12-D5F1-41AB-902B-7483480F6C13}">
      <dsp:nvSpPr>
        <dsp:cNvPr id="0" name=""/>
        <dsp:cNvSpPr/>
      </dsp:nvSpPr>
      <dsp:spPr>
        <a:xfrm>
          <a:off x="3699218" y="2683378"/>
          <a:ext cx="3723291" cy="793528"/>
        </a:xfrm>
        <a:prstGeom prst="rect">
          <a:avLst/>
        </a:prstGeom>
        <a:solidFill>
          <a:schemeClr val="accent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Профицит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6</a:t>
          </a:r>
          <a:r>
            <a:rPr lang="en-US" sz="2000" kern="1200" dirty="0" smtClean="0"/>
            <a:t> </a:t>
          </a:r>
          <a:r>
            <a:rPr lang="ru-RU" sz="2000" kern="1200" dirty="0" smtClean="0"/>
            <a:t>991</a:t>
          </a:r>
          <a:r>
            <a:rPr lang="en-US" sz="2000" kern="1200" dirty="0" smtClean="0"/>
            <a:t>,</a:t>
          </a:r>
          <a:r>
            <a:rPr lang="ru-RU" sz="2000" kern="1200" dirty="0" smtClean="0"/>
            <a:t>3</a:t>
          </a:r>
          <a:r>
            <a:rPr lang="en-US" sz="2000" kern="1200" dirty="0" smtClean="0"/>
            <a:t> </a:t>
          </a:r>
          <a:r>
            <a:rPr lang="ru-RU" sz="2000" b="0" i="0" u="none" strike="noStrike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тыс. рублей</a:t>
          </a:r>
        </a:p>
      </dsp:txBody>
      <dsp:txXfrm>
        <a:off x="3699218" y="2683378"/>
        <a:ext cx="3723291" cy="793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0.26562</cdr:x>
      <cdr:y>0.43561</cdr:y>
    </cdr:from>
    <cdr:to>
      <cdr:x>0.69097</cdr:x>
      <cdr:y>0.67322</cdr:y>
    </cdr:to>
    <cdr:sp macro="" textlink="">
      <cdr:nvSpPr>
        <cdr:cNvPr id="2" name="Лента лицом вниз 1"/>
        <cdr:cNvSpPr/>
      </cdr:nvSpPr>
      <cdr:spPr>
        <a:xfrm xmlns:a="http://schemas.openxmlformats.org/drawingml/2006/main">
          <a:off x="2185974" y="2357454"/>
          <a:ext cx="3500462" cy="1285884"/>
        </a:xfrm>
        <a:prstGeom xmlns:a="http://schemas.openxmlformats.org/drawingml/2006/main" prst="ribbon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0.38715</cdr:x>
      <cdr:y>0.48841</cdr:y>
    </cdr:from>
    <cdr:to>
      <cdr:x>0.56944</cdr:x>
      <cdr:y>0.63362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86106" y="2643206"/>
          <a:ext cx="1500198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0.40451</cdr:x>
      <cdr:y>0.50162</cdr:y>
    </cdr:from>
    <cdr:to>
      <cdr:x>0.56944</cdr:x>
      <cdr:y>0.64682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28982" y="2714644"/>
          <a:ext cx="1357322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/>
            <a:t>Налоговые доходы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0.0675</cdr:x>
      <cdr:y>0.18462</cdr:y>
    </cdr:from>
    <cdr:to>
      <cdr:x>0.2932</cdr:x>
      <cdr:y>0.36144</cdr:y>
    </cdr:to>
    <cdr:sp macro="" textlink="">
      <cdr:nvSpPr>
        <cdr:cNvPr id="14" name="Пятиугольник 13"/>
        <cdr:cNvSpPr/>
      </cdr:nvSpPr>
      <cdr:spPr>
        <a:xfrm xmlns:a="http://schemas.openxmlformats.org/drawingml/2006/main" rot="1945624">
          <a:off x="578409" y="957186"/>
          <a:ext cx="1934012" cy="916702"/>
        </a:xfrm>
        <a:prstGeom xmlns:a="http://schemas.openxmlformats.org/drawingml/2006/main" prst="homePlate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0.395</cdr:x>
      <cdr:y>0.07042</cdr:y>
    </cdr:from>
    <cdr:to>
      <cdr:x>0.57729</cdr:x>
      <cdr:y>0.45896</cdr:y>
    </cdr:to>
    <cdr:sp macro="" textlink="">
      <cdr:nvSpPr>
        <cdr:cNvPr id="15" name="Пятиугольник 14"/>
        <cdr:cNvSpPr/>
      </cdr:nvSpPr>
      <cdr:spPr>
        <a:xfrm xmlns:a="http://schemas.openxmlformats.org/drawingml/2006/main" rot="5400000">
          <a:off x="3007581" y="603165"/>
          <a:ext cx="1986419" cy="1500174"/>
        </a:xfrm>
        <a:prstGeom xmlns:a="http://schemas.openxmlformats.org/drawingml/2006/main" prst="homePlate">
          <a:avLst/>
        </a:prstGeom>
        <a:solidFill xmlns:a="http://schemas.openxmlformats.org/drawingml/2006/main">
          <a:srgbClr val="92D050"/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0.04619</cdr:x>
      <cdr:y>0.67593</cdr:y>
    </cdr:from>
    <cdr:to>
      <cdr:x>0.27205</cdr:x>
      <cdr:y>0.83216</cdr:y>
    </cdr:to>
    <cdr:sp macro="" textlink="">
      <cdr:nvSpPr>
        <cdr:cNvPr id="16" name="Пятиугольник 15"/>
        <cdr:cNvSpPr/>
      </cdr:nvSpPr>
      <cdr:spPr>
        <a:xfrm xmlns:a="http://schemas.openxmlformats.org/drawingml/2006/main" rot="20611965">
          <a:off x="380093" y="3657995"/>
          <a:ext cx="1858734" cy="845513"/>
        </a:xfrm>
        <a:prstGeom xmlns:a="http://schemas.openxmlformats.org/drawingml/2006/main" prst="homePlate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0.04202</cdr:x>
      <cdr:y>0.46201</cdr:y>
    </cdr:from>
    <cdr:to>
      <cdr:x>0.2743</cdr:x>
      <cdr:y>0.625</cdr:y>
    </cdr:to>
    <cdr:sp macro="" textlink="">
      <cdr:nvSpPr>
        <cdr:cNvPr id="17" name="Пятиугольник 16"/>
        <cdr:cNvSpPr/>
      </cdr:nvSpPr>
      <cdr:spPr>
        <a:xfrm xmlns:a="http://schemas.openxmlformats.org/drawingml/2006/main">
          <a:off x="360041" y="2395326"/>
          <a:ext cx="1990424" cy="845034"/>
        </a:xfrm>
        <a:prstGeom xmlns:a="http://schemas.openxmlformats.org/drawingml/2006/main" prst="homePlate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0.7257</cdr:x>
      <cdr:y>0.54122</cdr:y>
    </cdr:from>
    <cdr:to>
      <cdr:x>0.95139</cdr:x>
      <cdr:y>0.6879</cdr:y>
    </cdr:to>
    <cdr:sp macro="" textlink="">
      <cdr:nvSpPr>
        <cdr:cNvPr id="20" name="Пятиугольник 19"/>
        <cdr:cNvSpPr/>
      </cdr:nvSpPr>
      <cdr:spPr>
        <a:xfrm xmlns:a="http://schemas.openxmlformats.org/drawingml/2006/main" rot="10800000">
          <a:off x="5972221" y="2928977"/>
          <a:ext cx="1857338" cy="793778"/>
        </a:xfrm>
        <a:prstGeom xmlns:a="http://schemas.openxmlformats.org/drawingml/2006/main" prst="homePlate">
          <a:avLst>
            <a:gd name="adj" fmla="val 68311"/>
          </a:avLst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0.60224</cdr:x>
      <cdr:y>0.71635</cdr:y>
    </cdr:from>
    <cdr:to>
      <cdr:x>0.82897</cdr:x>
      <cdr:y>0.9073</cdr:y>
    </cdr:to>
    <cdr:sp macro="" textlink="">
      <cdr:nvSpPr>
        <cdr:cNvPr id="21" name="Пятиугольник 20"/>
        <cdr:cNvSpPr/>
      </cdr:nvSpPr>
      <cdr:spPr>
        <a:xfrm xmlns:a="http://schemas.openxmlformats.org/drawingml/2006/main" rot="12472664">
          <a:off x="4956216" y="3876735"/>
          <a:ext cx="1865913" cy="1033404"/>
        </a:xfrm>
        <a:prstGeom xmlns:a="http://schemas.openxmlformats.org/drawingml/2006/main" prst="homePlate">
          <a:avLst>
            <a:gd name="adj" fmla="val 68311"/>
          </a:avLst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0.74494</cdr:x>
      <cdr:y>0.12879</cdr:y>
    </cdr:from>
    <cdr:to>
      <cdr:x>0.92307</cdr:x>
      <cdr:y>0.43424</cdr:y>
    </cdr:to>
    <cdr:sp macro="" textlink="">
      <cdr:nvSpPr>
        <cdr:cNvPr id="22" name="Пятиугольник 21"/>
        <cdr:cNvSpPr/>
      </cdr:nvSpPr>
      <cdr:spPr>
        <a:xfrm xmlns:a="http://schemas.openxmlformats.org/drawingml/2006/main" rot="8237304">
          <a:off x="6383350" y="667715"/>
          <a:ext cx="1526391" cy="1583634"/>
        </a:xfrm>
        <a:prstGeom xmlns:a="http://schemas.openxmlformats.org/drawingml/2006/main" prst="homePlate">
          <a:avLst>
            <a:gd name="adj" fmla="val 68311"/>
          </a:avLst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 w="11429" cap="flat" cmpd="sng" algn="ctr">
          <a:solidFill>
            <a:srgbClr val="D16349">
              <a:shade val="50000"/>
            </a:srgbClr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Georgi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Georgi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Georgi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Georgi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Georgi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Georgi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Georgi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Georgi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Georgia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0.3775</cdr:x>
      <cdr:y>0.07583</cdr:y>
    </cdr:from>
    <cdr:to>
      <cdr:x>0.56042</cdr:x>
      <cdr:y>0.33012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106688" y="410388"/>
          <a:ext cx="1505349" cy="1376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НДФЛ  </a:t>
          </a: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87 384,0 тыс. руб.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0.77311</cdr:x>
      <cdr:y>0.19444</cdr:y>
    </cdr:from>
    <cdr:to>
      <cdr:x>0.94919</cdr:x>
      <cdr:y>0.35664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6624736" y="1008112"/>
          <a:ext cx="1508821" cy="84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Акцизы </a:t>
          </a:r>
          <a:endParaRPr lang="ru-RU" sz="1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15 862, 2 тыс. руб.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0.6779</cdr:x>
      <cdr:y>0.16375</cdr:y>
    </cdr:from>
    <cdr:to>
      <cdr:x>0.74444</cdr:x>
      <cdr:y>0.33535</cdr:y>
    </cdr:to>
    <cdr:sp macro="" textlink="">
      <cdr:nvSpPr>
        <cdr:cNvPr id="26" name="TextBox 25"/>
        <cdr:cNvSpPr txBox="1"/>
      </cdr:nvSpPr>
      <cdr:spPr>
        <a:xfrm xmlns:a="http://schemas.openxmlformats.org/drawingml/2006/main" rot="17924613">
          <a:off x="5388285" y="1076730"/>
          <a:ext cx="928694" cy="547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0.69097</cdr:x>
      <cdr:y>0.1584</cdr:y>
    </cdr:from>
    <cdr:to>
      <cdr:x>0.78646</cdr:x>
      <cdr:y>0.31681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5686436" y="857256"/>
          <a:ext cx="7858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0.79514</cdr:x>
      <cdr:y>0.54153</cdr:y>
    </cdr:from>
    <cdr:to>
      <cdr:x>0.98319</cdr:x>
      <cdr:y>0.67459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6813516" y="2807603"/>
          <a:ext cx="1611420" cy="6898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ЕСХН </a:t>
          </a:r>
          <a:endParaRPr lang="ru-RU" sz="1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1 136,4 тыс. руб.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0.64875</cdr:x>
      <cdr:y>0.75442</cdr:y>
    </cdr:from>
    <cdr:to>
      <cdr:x>0.8325</cdr:x>
      <cdr:y>0.95401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5338936" y="4082796"/>
          <a:ext cx="1512168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Патент </a:t>
          </a: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2 604,7 тыс.   руб.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0.05376</cdr:x>
      <cdr:y>0.16897</cdr:y>
    </cdr:from>
    <cdr:to>
      <cdr:x>0.26375</cdr:x>
      <cdr:y>0.3167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449053" y="900372"/>
          <a:ext cx="1754032" cy="78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НИО </a:t>
          </a:r>
          <a:endParaRPr lang="ru-RU" sz="1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8 131,5 тыс.</a:t>
          </a: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руб.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0.05376</cdr:x>
      <cdr:y>0.47222</cdr:y>
    </cdr:from>
    <cdr:to>
      <cdr:x>0.22689</cdr:x>
      <cdr:y>0.58082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460667" y="2448272"/>
          <a:ext cx="1483549" cy="56303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НДПИ </a:t>
          </a: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287,7 тыс. </a:t>
          </a:r>
        </a:p>
        <a:p xmlns:a="http://schemas.openxmlformats.org/drawingml/2006/main"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0.07126</cdr:x>
      <cdr:y>0.7012</cdr:y>
    </cdr:from>
    <cdr:to>
      <cdr:x>0.23619</cdr:x>
      <cdr:y>0.84925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586408" y="3794764"/>
          <a:ext cx="1357308" cy="8012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Гос. пошлина  3 660,5 тыс. руб.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0.7835</cdr:x>
      <cdr:y>0.03816</cdr:y>
    </cdr:from>
    <cdr:to>
      <cdr:x>0.98541</cdr:x>
      <cdr:y>0.15263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164288" y="216024"/>
          <a:ext cx="1846331" cy="64807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0.57746</cdr:y>
    </cdr:from>
    <cdr:to>
      <cdr:x>0.24801</cdr:x>
      <cdr:y>0.66977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071007"/>
          <a:ext cx="2196908" cy="490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0.11119</cdr:x>
      <cdr:y>0.15735</cdr:y>
    </cdr:from>
    <cdr:to>
      <cdr:x>0.34773</cdr:x>
      <cdr:y>0.32306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80004" y="888869"/>
          <a:ext cx="1872147" cy="936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ru-RU" sz="1800" dirty="0"/>
            <a:t>Связь и информатика</a:t>
          </a:r>
        </a:p>
      </cdr:txBody>
    </cdr:sp>
  </cdr:relSizeAnchor>
  <cdr:relSizeAnchor xmlns:cdr="http://schemas.openxmlformats.org/drawingml/2006/chartDrawing">
    <cdr:from>
      <cdr:x>0.07109</cdr:x>
      <cdr:y>0.50476</cdr:y>
    </cdr:from>
    <cdr:to>
      <cdr:x>0.26674</cdr:x>
      <cdr:y>0.61999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62639" y="2851321"/>
          <a:ext cx="1548514" cy="650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Дорожное хозяйство</a:t>
          </a:r>
        </a:p>
      </cdr:txBody>
    </cdr:sp>
  </cdr:relSizeAnchor>
  <cdr:relSizeAnchor xmlns:cdr="http://schemas.openxmlformats.org/drawingml/2006/chartDrawing">
    <cdr:from>
      <cdr:x>0.69314</cdr:x>
      <cdr:y>0.1181</cdr:y>
    </cdr:from>
    <cdr:to>
      <cdr:x>1</cdr:x>
      <cdr:y>0.20734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570969" y="667150"/>
          <a:ext cx="233975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0.72147</cdr:x>
      <cdr:y>0.19499</cdr:y>
    </cdr:from>
    <cdr:to>
      <cdr:x>1</cdr:x>
      <cdr:y>0.28422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501139" y="1101476"/>
          <a:ext cx="212372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0.65068</cdr:x>
      <cdr:y>0.15993</cdr:y>
    </cdr:from>
    <cdr:to>
      <cdr:x>0.96911</cdr:x>
      <cdr:y>0.21526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49949" y="903414"/>
          <a:ext cx="2520284" cy="312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Сельское хозяйство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0.21666</cdr:x>
      <cdr:y>0.61357</cdr:y>
    </cdr:from>
    <cdr:to>
      <cdr:x>0.28701</cdr:x>
      <cdr:y>0.64139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1714767" y="3465980"/>
          <a:ext cx="556815" cy="15713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0.46</cdr:x>
      <cdr:y>0.19167</cdr:y>
    </cdr:from>
    <cdr:to>
      <cdr:x>0.5</cdr:x>
      <cdr:y>0.25385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12368" y="1109836"/>
          <a:ext cx="2880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2%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0.6</cdr:x>
      <cdr:y>0.25385</cdr:y>
    </cdr:from>
    <cdr:to>
      <cdr:x>0.75</cdr:x>
      <cdr:y>0.39064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20480" y="1469876"/>
          <a:ext cx="108012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31%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</cdr:x>
      <cdr:y>0.47769</cdr:y>
    </cdr:from>
    <cdr:to>
      <cdr:x>0.57</cdr:x>
      <cdr:y>0.59386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20280" y="2766020"/>
          <a:ext cx="1584176" cy="672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67%</a:t>
          </a:r>
          <a:endParaRPr lang="ru-RU" sz="1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0.54918</cdr:x>
      <cdr:y>0.39241</cdr:y>
    </cdr:from>
    <cdr:to>
      <cdr:x>0.66393</cdr:x>
      <cdr:y>0.51899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24536" y="2232248"/>
          <a:ext cx="1008112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99%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0.46721</cdr:x>
      <cdr:y>0.08861</cdr:y>
    </cdr:from>
    <cdr:to>
      <cdr:x>0.5082</cdr:x>
      <cdr:y>0.13924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04456" y="504056"/>
          <a:ext cx="3600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1%</a:t>
          </a:r>
          <a:endParaRPr lang="ru-RU" sz="2400" dirty="0"/>
        </a:p>
      </cdr:txBody>
    </cdr:sp>
  </cdr:relSizeAnchor>
  <cdr:relSizeAnchor xmlns:cdr="http://schemas.openxmlformats.org/drawingml/2006/chartDrawing">
    <cdr:from>
      <cdr:x>0.06557</cdr:x>
      <cdr:y>0.07595</cdr:y>
    </cdr:from>
    <cdr:to>
      <cdr:x>0.2623</cdr:x>
      <cdr:y>0.22785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6064" y="432048"/>
          <a:ext cx="1728192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dirty="0" smtClean="0"/>
            <a:t>РБ -17,0</a:t>
          </a:r>
          <a:endParaRPr lang="ru-RU" sz="3200" dirty="0"/>
        </a:p>
      </cdr:txBody>
    </cdr:sp>
  </cdr:relSizeAnchor>
  <cdr:relSizeAnchor xmlns:cdr="http://schemas.openxmlformats.org/drawingml/2006/chartDrawing">
    <cdr:from>
      <cdr:x>0.72131</cdr:x>
      <cdr:y>0.8481</cdr:y>
    </cdr:from>
    <cdr:to>
      <cdr:x>0.9918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336704" y="4824536"/>
          <a:ext cx="2376264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3200" dirty="0" smtClean="0"/>
            <a:t>ФБ </a:t>
          </a:r>
          <a:r>
            <a:rPr lang="ru-RU" sz="3200" dirty="0" smtClean="0"/>
            <a:t>-</a:t>
          </a:r>
          <a:r>
            <a:rPr lang="ru-RU" sz="3200" dirty="0" smtClean="0"/>
            <a:t>1678,2</a:t>
          </a:r>
          <a:endParaRPr lang="ru-RU" sz="32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0.58647</cdr:x>
      <cdr:y>0.35065</cdr:y>
    </cdr:from>
    <cdr:to>
      <cdr:x>0.69618</cdr:x>
      <cdr:y>0.44156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04048" y="1944216"/>
          <a:ext cx="93610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76%</a:t>
          </a:r>
          <a:endParaRPr lang="ru-RU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B0BA7-7B8F-427D-AFB3-C91FE11F6CA3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E7100-1C7D-4CB2-8424-A42E87F51C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91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0750" eaLnBrk="1" hangingPunct="1"/>
            <a:r>
              <a:rPr lang="ru-RU" dirty="0" smtClean="0"/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</a:t>
            </a:r>
            <a:r>
              <a:rPr lang="ru-RU" dirty="0" err="1" smtClean="0"/>
              <a:t>бюджета</a:t>
            </a:r>
            <a:r>
              <a:rPr lang="ru-RU" dirty="0" smtClean="0"/>
              <a:t> субъекта Российской Федерации, местного бюджета), а также дефицит/</a:t>
            </a:r>
            <a:r>
              <a:rPr lang="ru-RU" dirty="0" err="1" smtClean="0"/>
              <a:t>профицит</a:t>
            </a:r>
            <a:r>
              <a:rPr lang="ru-RU" dirty="0" smtClean="0"/>
              <a:t> бюджета; п.5 </a:t>
            </a:r>
            <a:r>
              <a:rPr lang="ru-RU" dirty="0" err="1" smtClean="0"/>
              <a:t>Метод.рекомендаций</a:t>
            </a:r>
            <a:endParaRPr lang="ru-RU" dirty="0" smtClean="0"/>
          </a:p>
          <a:p>
            <a:pPr defTabSz="920750" eaLnBrk="1" hangingPunct="1"/>
            <a:r>
              <a:rPr lang="ru-RU" dirty="0" smtClean="0"/>
              <a:t> МАРКИТАНОВА</a:t>
            </a:r>
          </a:p>
          <a:p>
            <a:pPr defTabSz="920750" eaLnBrk="1" hangingPunct="1"/>
            <a:r>
              <a:rPr lang="ru-RU" dirty="0" smtClean="0"/>
              <a:t>+критерий 2 (Динамика) Информация об основных характеристиках бюджета (общий объем доходов, расходов, дефицит/</a:t>
            </a:r>
            <a:r>
              <a:rPr lang="ru-RU" dirty="0" err="1" smtClean="0"/>
              <a:t>профицит</a:t>
            </a:r>
            <a:r>
              <a:rPr lang="ru-RU" dirty="0" smtClean="0"/>
              <a:t> бюджета, </a:t>
            </a:r>
            <a:r>
              <a:rPr lang="ru-RU" b="1" dirty="0" smtClean="0"/>
              <a:t>прогноз объема государственного долга на 1 января </a:t>
            </a:r>
            <a:r>
              <a:rPr lang="ru-RU" dirty="0" smtClean="0"/>
              <a:t>очередного финансового года) представлена в динамике, включая фактические значения показателей в предшествующие текущему годы, плановые значения текущего года, прогноз на очередной год и плановый период</a:t>
            </a:r>
          </a:p>
          <a:p>
            <a:pPr defTabSz="920750"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E3BC78-41BD-44A0-9E18-5EF1445C6D6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51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526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0750" eaLnBrk="1" hangingPunct="1"/>
            <a:r>
              <a:rPr lang="ru-RU" dirty="0" smtClean="0"/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</a:t>
            </a:r>
            <a:r>
              <a:rPr lang="ru-RU" dirty="0" err="1" smtClean="0"/>
              <a:t>бюджета</a:t>
            </a:r>
            <a:r>
              <a:rPr lang="ru-RU" dirty="0" smtClean="0"/>
              <a:t> субъекта Российской Федерации, местного бюджета), а также дефицит/</a:t>
            </a:r>
            <a:r>
              <a:rPr lang="ru-RU" dirty="0" err="1" smtClean="0"/>
              <a:t>профицит</a:t>
            </a:r>
            <a:r>
              <a:rPr lang="ru-RU" dirty="0" smtClean="0"/>
              <a:t> бюджета; п.5 </a:t>
            </a:r>
            <a:r>
              <a:rPr lang="ru-RU" dirty="0" err="1" smtClean="0"/>
              <a:t>Метод.рекомендаций</a:t>
            </a:r>
            <a:endParaRPr lang="ru-RU" dirty="0" smtClean="0"/>
          </a:p>
          <a:p>
            <a:pPr defTabSz="920750" eaLnBrk="1" hangingPunct="1"/>
            <a:r>
              <a:rPr lang="ru-RU" dirty="0" smtClean="0"/>
              <a:t> МАРКИТАНОВА</a:t>
            </a:r>
          </a:p>
          <a:p>
            <a:pPr defTabSz="920750" eaLnBrk="1" hangingPunct="1"/>
            <a:r>
              <a:rPr lang="ru-RU" dirty="0" smtClean="0"/>
              <a:t>+критерий 2 (Динамика) Информация об основных характеристиках бюджета (общий объем доходов, расходов, дефицит/</a:t>
            </a:r>
            <a:r>
              <a:rPr lang="ru-RU" dirty="0" err="1" smtClean="0"/>
              <a:t>профицит</a:t>
            </a:r>
            <a:r>
              <a:rPr lang="ru-RU" dirty="0" smtClean="0"/>
              <a:t> бюджета, </a:t>
            </a:r>
            <a:r>
              <a:rPr lang="ru-RU" b="1" dirty="0" smtClean="0"/>
              <a:t>прогноз объема государственного долга на 1 января </a:t>
            </a:r>
            <a:r>
              <a:rPr lang="ru-RU" dirty="0" smtClean="0"/>
              <a:t>очередного финансового года) представлена в динамике, включая фактические значения показателей в предшествующие текущему годы, плановые значения текущего года, прогноз на очередной год и плановый период</a:t>
            </a:r>
          </a:p>
          <a:p>
            <a:pPr defTabSz="920750"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E3BC78-41BD-44A0-9E18-5EF1445C6D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86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03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7FE66-8393-459C-BC27-C2933B1038F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076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265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557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793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463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39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47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430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993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E7100-1C7D-4CB2-8424-A42E87F51C99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336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hart" Target="../charts/char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7.png"/><Relationship Id="rId4" Type="http://schemas.openxmlformats.org/officeDocument/2006/relationships/image" Target="../media/image12.jpeg"/><Relationship Id="rId9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chart" Target="../charts/chart8.xml"/><Relationship Id="rId5" Type="http://schemas.openxmlformats.org/officeDocument/2006/relationships/image" Target="../media/image19.jpeg"/><Relationship Id="rId10" Type="http://schemas.openxmlformats.org/officeDocument/2006/relationships/image" Target="../media/image23.jpeg"/><Relationship Id="rId4" Type="http://schemas.openxmlformats.org/officeDocument/2006/relationships/image" Target="../media/image18.jpe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5"/>
          <p:cNvSpPr txBox="1">
            <a:spLocks noChangeArrowheads="1"/>
          </p:cNvSpPr>
          <p:nvPr/>
        </p:nvSpPr>
        <p:spPr bwMode="auto">
          <a:xfrm>
            <a:off x="714375" y="4357688"/>
            <a:ext cx="8143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latin typeface="Times New Roman" pitchFamily="18" charset="0"/>
            </a:endParaRPr>
          </a:p>
          <a:p>
            <a:endParaRPr lang="ru-RU" sz="2000" b="1">
              <a:latin typeface="Times New Roman" pitchFamily="18" charset="0"/>
            </a:endParaRPr>
          </a:p>
          <a:p>
            <a:endParaRPr lang="ru-RU" sz="200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79510" y="307044"/>
            <a:ext cx="8838898" cy="10464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характеристики бюджета </a:t>
            </a:r>
          </a:p>
          <a:p>
            <a:pPr algn="ctr">
              <a:defRPr/>
            </a:pPr>
            <a:r>
              <a:rPr lang="ru-RU" sz="2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 «</a:t>
            </a:r>
            <a:r>
              <a:rPr lang="ru-RU" sz="2400" b="1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Шебалинский</a:t>
            </a:r>
            <a:r>
              <a:rPr lang="ru-RU" sz="2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район» на 2023-2024 годы </a:t>
            </a:r>
          </a:p>
          <a:p>
            <a:pPr algn="r">
              <a:defRPr/>
            </a:pPr>
            <a:r>
              <a:rPr lang="ru-RU" sz="1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634926"/>
              </p:ext>
            </p:extLst>
          </p:nvPr>
        </p:nvGraphicFramePr>
        <p:xfrm>
          <a:off x="142844" y="1382172"/>
          <a:ext cx="8605619" cy="524345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44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1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22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26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29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Показатели 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2023 год (факт)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2024 год (факт)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/>
                        <a:t>Темп роста </a:t>
                      </a:r>
                      <a:r>
                        <a:rPr lang="ru-RU" sz="1800" u="none" strike="noStrike" dirty="0" smtClean="0"/>
                        <a:t>2024 года к 2023 </a:t>
                      </a:r>
                      <a:r>
                        <a:rPr lang="ru-RU" sz="1800" u="none" strike="noStrike" dirty="0"/>
                        <a:t>году (%)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План</a:t>
                      </a:r>
                      <a:r>
                        <a:rPr lang="ru-RU" sz="1800" u="none" strike="noStrike" baseline="0" dirty="0" smtClean="0"/>
                        <a:t> </a:t>
                      </a:r>
                    </a:p>
                    <a:p>
                      <a:pPr algn="ctr" fontAlgn="ctr"/>
                      <a:r>
                        <a:rPr lang="ru-RU" sz="1800" u="none" strike="noStrike" dirty="0" smtClean="0"/>
                        <a:t>2024 год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1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ДОХОДЫ: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872 542,3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u="none" strike="noStrike" dirty="0" smtClean="0"/>
                        <a:t>1 252 310,5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143,5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1 246 280,8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62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Налоговые и неналоговые доходы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189 550,3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146 906,4</a:t>
                      </a:r>
                    </a:p>
                    <a:p>
                      <a:pPr algn="ctr"/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</a:rPr>
                        <a:t>77,5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139 948,0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21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Безвозмездные поступления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682 991,9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1 105 404,1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</a:rPr>
                        <a:t>161,8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1 106 332,8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13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РАСХОДЫ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881 545,5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1 245 319,1</a:t>
                      </a:r>
                    </a:p>
                    <a:p>
                      <a:pPr algn="ctr"/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141,3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1 256 539,4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22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/>
                        <a:t>ДЕФИЦИТ «-» </a:t>
                      </a:r>
                      <a:r>
                        <a:rPr lang="ru-RU" sz="1600" u="none" strike="noStrike" dirty="0"/>
                        <a:t>/ ПРОФИЦИТ </a:t>
                      </a:r>
                      <a:r>
                        <a:rPr lang="ru-RU" sz="1600" u="none" strike="noStrike" dirty="0" smtClean="0"/>
                        <a:t>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-9 003,2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6 991,3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-10 258,6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8860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</a:t>
            </a: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руктура  налоговых поступлений </a:t>
            </a:r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2024 год</a:t>
            </a:r>
            <a:endParaRPr lang="ru-RU" sz="3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54980400"/>
              </p:ext>
            </p:extLst>
          </p:nvPr>
        </p:nvGraphicFramePr>
        <p:xfrm>
          <a:off x="251520" y="1412776"/>
          <a:ext cx="856895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254713"/>
              </p:ext>
            </p:extLst>
          </p:nvPr>
        </p:nvGraphicFramePr>
        <p:xfrm>
          <a:off x="611560" y="980728"/>
          <a:ext cx="8064896" cy="518368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736304"/>
                <a:gridCol w="845035"/>
                <a:gridCol w="931092"/>
                <a:gridCol w="931092"/>
                <a:gridCol w="821173"/>
                <a:gridCol w="864096"/>
                <a:gridCol w="936104"/>
              </a:tblGrid>
              <a:tr h="1025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План 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2024 </a:t>
                      </a:r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Факт. поступление </a:t>
                      </a:r>
                      <a:r>
                        <a:rPr lang="ru-RU" sz="1200" u="none" strike="noStrike" dirty="0">
                          <a:effectLst/>
                        </a:rPr>
                        <a:t>2023 г.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Факт. </a:t>
                      </a:r>
                      <a:r>
                        <a:rPr lang="ru-RU" sz="1200" u="none" strike="noStrike" dirty="0">
                          <a:effectLst/>
                        </a:rPr>
                        <a:t>поступление в 2024 г.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Темп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роста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Отклонение (+/-)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% выполнения плана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 anchor="ctr"/>
                </a:tc>
              </a:tr>
              <a:tr h="449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Неналоговые доходы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24 348,00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68 996,91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27 818,70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40,32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-41 178,21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114,25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75653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6 116,00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4 013,75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6 062,01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151,03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2 048,27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99,12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683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ПЛАТЕЖИ ПРИ ПОЛЬЗОВАНИИ ПРИРОДНЫМИ РЕСУРСАМИ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210,00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240,67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214,60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89,17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-26,07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102,19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683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615,00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49 106,92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707,52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1,44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-48 399,40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115,04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683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ДОХОДЫ ОТ ПРОДАЖИ  имущества и земельных участков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14 950,00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14 079,57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15 942,60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113,23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1 863,03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106,64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449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ШТРАФЫ, САНКЦИИ, ВОЗМЕЩЕНИЕ УЩЕРБА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1 850,00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1 521,91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4 297,56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282,38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2 775,64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232,30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  <a:tr h="449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ПРОЧИЕ НЕНАЛОГОВЫЕ ДОХОДЫ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607,00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34,09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594,41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1 743,67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560,32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97,93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7" marR="6927" marT="6927" marB="0"/>
                </a:tc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36904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</a:t>
            </a:r>
            <a:r>
              <a:rPr lang="ru-RU" sz="1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br>
              <a:rPr lang="ru-RU" sz="1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0800000" flipV="1">
            <a:off x="179510" y="491710"/>
            <a:ext cx="8838898" cy="6771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бюджета</a:t>
            </a:r>
            <a:endParaRPr lang="ru-RU" sz="2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1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29360"/>
              </p:ext>
            </p:extLst>
          </p:nvPr>
        </p:nvGraphicFramePr>
        <p:xfrm>
          <a:off x="142844" y="1382172"/>
          <a:ext cx="8605619" cy="254266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44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1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22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26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291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Показатели 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2023 год (факт)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2024 год (факт)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/>
                        <a:t>Темп роста </a:t>
                      </a:r>
                      <a:r>
                        <a:rPr lang="ru-RU" sz="1800" u="none" strike="noStrike" dirty="0" smtClean="0"/>
                        <a:t>2024 года к 2023 </a:t>
                      </a:r>
                      <a:r>
                        <a:rPr lang="ru-RU" sz="1800" u="none" strike="noStrike" dirty="0"/>
                        <a:t>году (%)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/>
                        <a:t>План</a:t>
                      </a:r>
                      <a:r>
                        <a:rPr lang="ru-RU" sz="1800" u="none" strike="noStrike" baseline="0" dirty="0" smtClean="0"/>
                        <a:t> </a:t>
                      </a:r>
                    </a:p>
                    <a:p>
                      <a:pPr algn="ctr" fontAlgn="ctr"/>
                      <a:r>
                        <a:rPr lang="ru-RU" sz="1800" u="none" strike="noStrike" dirty="0" smtClean="0"/>
                        <a:t>2024 год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3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РАСХОДЫ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881 545,5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1 245 319,1</a:t>
                      </a:r>
                    </a:p>
                    <a:p>
                      <a:pPr algn="ctr"/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141,3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/>
                        <a:t>1 256 539,4</a:t>
                      </a:r>
                    </a:p>
                    <a:p>
                      <a:pPr algn="ctr" fontAlgn="b"/>
                      <a:endParaRPr lang="ru-RU" sz="2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6171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348960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1499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МП и непрограммных расходов 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РАСПРЕДЕЛЕНИЕ РАСХОДОВ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2024 ГОД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ФУНКЦИОНАЛЬНОЙ КЛАССИФИКАЦИИ</a:t>
            </a:r>
            <a:endParaRPr lang="ru-RU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313356841"/>
              </p:ext>
            </p:extLst>
          </p:nvPr>
        </p:nvGraphicFramePr>
        <p:xfrm>
          <a:off x="1524000" y="1340768"/>
          <a:ext cx="715245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1168557" y="2552393"/>
            <a:ext cx="1296144" cy="444558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62723,8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1403648" y="2996952"/>
            <a:ext cx="1296144" cy="432046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52401,9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1707027" y="3428997"/>
            <a:ext cx="1296144" cy="432049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51126,6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2051720" y="3861047"/>
            <a:ext cx="1296144" cy="504055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22575,4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ятиугольник 27"/>
          <p:cNvSpPr/>
          <p:nvPr/>
        </p:nvSpPr>
        <p:spPr>
          <a:xfrm>
            <a:off x="2339752" y="4365103"/>
            <a:ext cx="1296144" cy="504056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9113,8 тыс.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2699792" y="4869159"/>
            <a:ext cx="1296144" cy="432049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6822,7 тыс.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3003171" y="5301208"/>
            <a:ext cx="1296144" cy="432048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3385,7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3131840" y="5733257"/>
            <a:ext cx="1296144" cy="432048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2167,6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3375518" y="6165305"/>
            <a:ext cx="1296144" cy="504055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 тыс. руб.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ятиугольник 32"/>
          <p:cNvSpPr/>
          <p:nvPr/>
        </p:nvSpPr>
        <p:spPr>
          <a:xfrm>
            <a:off x="735697" y="2048337"/>
            <a:ext cx="1296144" cy="504057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66564,1 тыс.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ятиугольник 33"/>
          <p:cNvSpPr/>
          <p:nvPr/>
        </p:nvSpPr>
        <p:spPr>
          <a:xfrm>
            <a:off x="408853" y="1412776"/>
            <a:ext cx="1296144" cy="635561"/>
          </a:xfrm>
          <a:prstGeom prst="homePlat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968431,7тыс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10268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0100 «Общегосударственные вопросы»</a:t>
            </a:r>
            <a:r>
              <a:rPr lang="ru-RU" sz="32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20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18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(тыс.рублей / уд. вес в общих расходах)</a:t>
            </a:r>
            <a:endParaRPr lang="ru-RU" sz="2000" b="1" dirty="0">
              <a:ln w="1905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43876735"/>
              </p:ext>
            </p:extLst>
          </p:nvPr>
        </p:nvGraphicFramePr>
        <p:xfrm>
          <a:off x="683568" y="1124744"/>
          <a:ext cx="8321675" cy="5425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http://aproekt.ucoz.net/12/shutterstock_123142174.jpg"/>
          <p:cNvPicPr>
            <a:picLocks noChangeAspect="1" noChangeArrowheads="1"/>
          </p:cNvPicPr>
          <p:nvPr/>
        </p:nvPicPr>
        <p:blipFill>
          <a:blip r:embed="rId4" cstate="print"/>
          <a:srcRect r="32323"/>
          <a:stretch>
            <a:fillRect/>
          </a:stretch>
        </p:blipFill>
        <p:spPr bwMode="auto">
          <a:xfrm flipH="1">
            <a:off x="7429520" y="4643446"/>
            <a:ext cx="1857388" cy="221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inbuh\Downloads\1.jpg"/>
          <p:cNvPicPr>
            <a:picLocks noChangeAspect="1" noChangeArrowheads="1"/>
          </p:cNvPicPr>
          <p:nvPr/>
        </p:nvPicPr>
        <p:blipFill>
          <a:blip r:embed="rId3" cstate="print">
            <a:lum bright="14000" contrast="-14000"/>
          </a:blip>
          <a:srcRect/>
          <a:stretch>
            <a:fillRect/>
          </a:stretch>
        </p:blipFill>
        <p:spPr bwMode="auto">
          <a:xfrm>
            <a:off x="7087133" y="917706"/>
            <a:ext cx="1413938" cy="819150"/>
          </a:xfrm>
          <a:prstGeom prst="rect">
            <a:avLst/>
          </a:prstGeom>
          <a:noFill/>
          <a:effectLst>
            <a:outerShdw sx="40000" sy="4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bg2">
                <a:lumMod val="75000"/>
              </a:schemeClr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2725"/>
            <a:ext cx="8964613" cy="892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0400 «Национальная экономика», </a:t>
            </a:r>
            <a:r>
              <a:rPr lang="ru-RU" sz="33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тыс.рублей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49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95536" y="827116"/>
            <a:ext cx="8072158" cy="5648832"/>
            <a:chOff x="395536" y="827116"/>
            <a:chExt cx="8072158" cy="5648832"/>
          </a:xfrm>
        </p:grpSpPr>
        <p:pic>
          <p:nvPicPr>
            <p:cNvPr id="1027" name="Picture 3" descr="C:\Users\Finbuh\Downloads\2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5536" y="1412776"/>
              <a:ext cx="1728193" cy="1512168"/>
            </a:xfrm>
            <a:prstGeom prst="rect">
              <a:avLst/>
            </a:prstGeom>
            <a:noFill/>
          </p:spPr>
        </p:pic>
        <p:graphicFrame>
          <p:nvGraphicFramePr>
            <p:cNvPr id="10" name="Диаграмма 9"/>
            <p:cNvGraphicFramePr/>
            <p:nvPr>
              <p:extLst>
                <p:ext uri="{D42A27DB-BD31-4B8C-83A1-F6EECF244321}">
                  <p14:modId xmlns:p14="http://schemas.microsoft.com/office/powerpoint/2010/main" val="1933074192"/>
                </p:ext>
              </p:extLst>
            </p:nvPr>
          </p:nvGraphicFramePr>
          <p:xfrm>
            <a:off x="552977" y="827116"/>
            <a:ext cx="7914717" cy="56488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pic>
        <p:nvPicPr>
          <p:cNvPr id="9" name="Picture 2" descr="http://aproekt.ucoz.net/12/shutterstock_123142174.jpg"/>
          <p:cNvPicPr>
            <a:picLocks noChangeAspect="1" noChangeArrowheads="1"/>
          </p:cNvPicPr>
          <p:nvPr/>
        </p:nvPicPr>
        <p:blipFill>
          <a:blip r:embed="rId6" cstate="print"/>
          <a:srcRect r="32323"/>
          <a:stretch>
            <a:fillRect/>
          </a:stretch>
        </p:blipFill>
        <p:spPr bwMode="auto">
          <a:xfrm flipH="1">
            <a:off x="7858146" y="5072074"/>
            <a:ext cx="1285851" cy="16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85552" y="933003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Другие </a:t>
            </a:r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44955" y="3002407"/>
            <a:ext cx="1712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Транспорт</a:t>
            </a:r>
          </a:p>
        </p:txBody>
      </p:sp>
      <p:pic>
        <p:nvPicPr>
          <p:cNvPr id="6" name="Picture 2" descr="C:\Program Files (x86)\Microsoft Office\MEDIA\CAGCAT10\j0187423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043700"/>
            <a:ext cx="1869359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6698823" y="2858276"/>
            <a:ext cx="108012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940152" y="2019335"/>
            <a:ext cx="14771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036050" cy="121443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0500 «Жилищно-коммунальное хозяйство»,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тыс.рублей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Picture 2" descr="http://aproekt.ucoz.net/12/shutterstock_123142174.jpg"/>
          <p:cNvPicPr>
            <a:picLocks noChangeAspect="1" noChangeArrowheads="1"/>
          </p:cNvPicPr>
          <p:nvPr/>
        </p:nvPicPr>
        <p:blipFill>
          <a:blip r:embed="rId3" cstate="print"/>
          <a:srcRect r="32323"/>
          <a:stretch>
            <a:fillRect/>
          </a:stretch>
        </p:blipFill>
        <p:spPr bwMode="auto">
          <a:xfrm flipH="1">
            <a:off x="7858146" y="5072074"/>
            <a:ext cx="1285851" cy="16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970285404"/>
              </p:ext>
            </p:extLst>
          </p:nvPr>
        </p:nvGraphicFramePr>
        <p:xfrm>
          <a:off x="-252536" y="1340768"/>
          <a:ext cx="9038509" cy="565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0" name="Picture 12" descr="http://do.edu.ru/files/object/images/54/1370/dsc-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00570"/>
            <a:ext cx="2071670" cy="1681154"/>
          </a:xfrm>
          <a:prstGeom prst="rect">
            <a:avLst/>
          </a:prstGeom>
          <a:noFill/>
        </p:spPr>
      </p:pic>
      <p:pic>
        <p:nvPicPr>
          <p:cNvPr id="32778" name="Picture 10" descr="https://a.d-cd.net/5fc14f2s-9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5000636"/>
            <a:ext cx="2071702" cy="1357322"/>
          </a:xfrm>
          <a:prstGeom prst="rect">
            <a:avLst/>
          </a:prstGeom>
          <a:noFill/>
        </p:spPr>
      </p:pic>
      <p:pic>
        <p:nvPicPr>
          <p:cNvPr id="32774" name="Picture 6" descr="http://kirovchanka.ru/assets/images/Articles/lifestyle/kariera_business/spbgup/spbgup_aug_main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1314" y="5310173"/>
            <a:ext cx="1488337" cy="871551"/>
          </a:xfrm>
          <a:prstGeom prst="rect">
            <a:avLst/>
          </a:prstGeom>
          <a:noFill/>
        </p:spPr>
      </p:pic>
      <p:pic>
        <p:nvPicPr>
          <p:cNvPr id="32772" name="Picture 4" descr="http://sptv-news.ru/uploads/posts/2012-12/1356364098_x_c96583a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4" y="908720"/>
            <a:ext cx="2110823" cy="974226"/>
          </a:xfrm>
          <a:prstGeom prst="rect">
            <a:avLst/>
          </a:prstGeom>
          <a:noFill/>
        </p:spPr>
      </p:pic>
      <p:pic>
        <p:nvPicPr>
          <p:cNvPr id="32770" name="Picture 2" descr="https://www.belnovosti.by/sites/default/files/article/16-05-2017/im_20150915183542_2467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79467" y="3474333"/>
            <a:ext cx="1573779" cy="1049186"/>
          </a:xfrm>
          <a:prstGeom prst="rect">
            <a:avLst/>
          </a:prstGeom>
          <a:noFill/>
        </p:spPr>
      </p:pic>
      <p:pic>
        <p:nvPicPr>
          <p:cNvPr id="5" name="char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850" y="980728"/>
            <a:ext cx="1761498" cy="13504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4309" y="152380"/>
            <a:ext cx="8686800" cy="5182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0700 «Образование»</a:t>
            </a:r>
            <a:endParaRPr lang="ru-RU" sz="3000" b="1" dirty="0">
              <a:ln w="1905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82215529"/>
              </p:ext>
            </p:extLst>
          </p:nvPr>
        </p:nvGraphicFramePr>
        <p:xfrm>
          <a:off x="382159" y="670621"/>
          <a:ext cx="8586819" cy="571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1" name="Picture 2" descr="http://aproekt.ucoz.net/12/shutterstock_123142174.jpg"/>
          <p:cNvPicPr>
            <a:picLocks noChangeAspect="1" noChangeArrowheads="1"/>
          </p:cNvPicPr>
          <p:nvPr/>
        </p:nvPicPr>
        <p:blipFill>
          <a:blip r:embed="rId10" cstate="print"/>
          <a:srcRect r="32323"/>
          <a:stretch>
            <a:fillRect/>
          </a:stretch>
        </p:blipFill>
        <p:spPr bwMode="auto">
          <a:xfrm flipH="1">
            <a:off x="8108033" y="5792930"/>
            <a:ext cx="890315" cy="113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1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40461245"/>
              </p:ext>
            </p:extLst>
          </p:nvPr>
        </p:nvGraphicFramePr>
        <p:xfrm>
          <a:off x="142875" y="404813"/>
          <a:ext cx="9001125" cy="604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88913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0800 «Культура и кинематография»</a:t>
            </a:r>
            <a:br>
              <a:rPr lang="ru-RU" sz="3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000" b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тыс.рублей</a:t>
            </a:r>
            <a:r>
              <a:rPr lang="ru-RU" sz="3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0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rgbClr val="FF0000"/>
                </a:solidFill>
              </a:rPr>
              <a:t> </a:t>
            </a:r>
            <a:endParaRPr lang="ru-RU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81672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12" name="Picture 16" descr="https://petricov24.by/images/photos/medium/article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69958">
            <a:off x="3462544" y="6010437"/>
            <a:ext cx="1284387" cy="805050"/>
          </a:xfrm>
          <a:prstGeom prst="rect">
            <a:avLst/>
          </a:prstGeom>
          <a:noFill/>
        </p:spPr>
      </p:pic>
      <p:pic>
        <p:nvPicPr>
          <p:cNvPr id="29710" name="Picture 14" descr="https://mintrudlnr.su/uploads/posts/2017-07/1501162688_-600x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279946">
            <a:off x="7463369" y="2873859"/>
            <a:ext cx="1568005" cy="896003"/>
          </a:xfrm>
          <a:prstGeom prst="rect">
            <a:avLst/>
          </a:prstGeom>
          <a:noFill/>
        </p:spPr>
      </p:pic>
      <p:pic>
        <p:nvPicPr>
          <p:cNvPr id="29708" name="Picture 12" descr="http://vstretim-prazdnik.com/wp-content/uploads/2015/11/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104827">
            <a:off x="6307732" y="928184"/>
            <a:ext cx="2032826" cy="1168875"/>
          </a:xfrm>
          <a:prstGeom prst="rect">
            <a:avLst/>
          </a:prstGeom>
          <a:noFill/>
        </p:spPr>
      </p:pic>
      <p:pic>
        <p:nvPicPr>
          <p:cNvPr id="29706" name="Picture 10" descr="http://uprsoc.tmbreg.ru/images/2012/ss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758371">
            <a:off x="377501" y="2758160"/>
            <a:ext cx="1371622" cy="1086187"/>
          </a:xfrm>
          <a:prstGeom prst="rect">
            <a:avLst/>
          </a:prstGeom>
          <a:noFill/>
        </p:spPr>
      </p:pic>
      <p:pic>
        <p:nvPicPr>
          <p:cNvPr id="29704" name="Picture 8" descr="https://go2.imgsmail.ru/imgpreview?key=6ae692295b019778&amp;mb=imgdb_preview_26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21831">
            <a:off x="6717489" y="4996844"/>
            <a:ext cx="2270937" cy="1238693"/>
          </a:xfrm>
          <a:prstGeom prst="rect">
            <a:avLst/>
          </a:prstGeom>
          <a:noFill/>
        </p:spPr>
      </p:pic>
      <p:pic>
        <p:nvPicPr>
          <p:cNvPr id="29700" name="Picture 4" descr="https://go1.imgsmail.ru/imgpreview?key=5378ae70573039d5&amp;mb=imgdb_preview_13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1340768"/>
            <a:ext cx="2054935" cy="11452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49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1000 «Социальная политика»</a:t>
            </a:r>
            <a:br>
              <a:rPr lang="ru-RU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100" b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(тыс. рублей / уд. вес в общих расходах)</a:t>
            </a:r>
            <a:endParaRPr lang="ru-RU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2" descr="http://aproekt.ucoz.net/12/shutterstock_123142174.jpg"/>
          <p:cNvPicPr>
            <a:picLocks noChangeAspect="1" noChangeArrowheads="1"/>
          </p:cNvPicPr>
          <p:nvPr/>
        </p:nvPicPr>
        <p:blipFill>
          <a:blip r:embed="rId9" cstate="print"/>
          <a:srcRect r="32323"/>
          <a:stretch>
            <a:fillRect/>
          </a:stretch>
        </p:blipFill>
        <p:spPr bwMode="auto">
          <a:xfrm flipH="1">
            <a:off x="8001024" y="5225900"/>
            <a:ext cx="1285851" cy="16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AutoShape 2" descr="https://go3.imgsmail.ru/imgpreview?key=135a14fed465ecd5&amp;mb=imgdb_preview_92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214944" y="1512621"/>
            <a:ext cx="7602545" cy="5430316"/>
            <a:chOff x="214944" y="1564179"/>
            <a:chExt cx="8043238" cy="5790356"/>
          </a:xfrm>
        </p:grpSpPr>
        <p:pic>
          <p:nvPicPr>
            <p:cNvPr id="29702" name="Picture 6" descr="http://moyaokruga.ru/img/image_detail_new2/2c6d1d4e-f27b-4594-aa54-1eb6f818eba5.jp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19496483">
              <a:off x="214944" y="5094335"/>
              <a:ext cx="1752687" cy="1302000"/>
            </a:xfrm>
            <a:prstGeom prst="rect">
              <a:avLst/>
            </a:prstGeom>
            <a:noFill/>
          </p:spPr>
        </p:pic>
        <p:graphicFrame>
          <p:nvGraphicFramePr>
            <p:cNvPr id="14" name="Диаграмма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68205328"/>
                </p:ext>
              </p:extLst>
            </p:nvPr>
          </p:nvGraphicFramePr>
          <p:xfrm>
            <a:off x="1057382" y="1564179"/>
            <a:ext cx="7200800" cy="57903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</p:grp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go3.imgsmail.ru/imgpreview?key=135a14fed465ecd5&amp;mb=imgdb_preview_92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C:\Program Files (x86)\Microsoft Office\MEDIA\CAGCAT10\j0199036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278071"/>
            <a:ext cx="1085640" cy="1196509"/>
          </a:xfrm>
          <a:prstGeom prst="rect">
            <a:avLst/>
          </a:prstGeom>
          <a:noFill/>
        </p:spPr>
      </p:pic>
      <p:pic>
        <p:nvPicPr>
          <p:cNvPr id="3075" name="Picture 3" descr="C:\Program Files (x86)\Microsoft Office\MEDIA\CAGCAT10\j0298653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355" y="5710265"/>
            <a:ext cx="1439845" cy="857234"/>
          </a:xfrm>
          <a:prstGeom prst="rect">
            <a:avLst/>
          </a:prstGeom>
          <a:noFill/>
        </p:spPr>
      </p:pic>
      <p:pic>
        <p:nvPicPr>
          <p:cNvPr id="3076" name="Picture 4" descr="C:\Program Files (x86)\Microsoft Office\MEDIA\CAGCAT10\j029976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5143512"/>
            <a:ext cx="1827213" cy="1504950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5" y="980728"/>
            <a:ext cx="8367858" cy="32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5393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go3.imgsmail.ru/imgpreview?key=135a14fed465ecd5&amp;mb=imgdb_preview_92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160338"/>
            <a:ext cx="5435334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8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массовой информации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" y="836712"/>
            <a:ext cx="9036496" cy="19024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" y="2755433"/>
            <a:ext cx="3442493" cy="34424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5007" y="3212976"/>
            <a:ext cx="5491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Расходы за 2024 год составили - 3385,7 </a:t>
            </a:r>
            <a:r>
              <a:rPr lang="ru-RU" sz="2800" b="1" dirty="0" err="1" smtClean="0"/>
              <a:t>тыс.рублей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endParaRPr lang="ru-RU" sz="28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7224" y="238894"/>
            <a:ext cx="7858180" cy="102986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сельским поселениям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году: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51 126,6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14348" y="1928802"/>
            <a:ext cx="4071966" cy="178823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Дотация на выравнивание бюджетной обеспеченной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25 144,1 тыс. </a:t>
            </a:r>
            <a:r>
              <a:rPr lang="ru-RU" dirty="0" smtClean="0">
                <a:solidFill>
                  <a:schemeClr val="tx1"/>
                </a:solidFill>
              </a:rPr>
              <a:t>рублей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860032" y="3500438"/>
            <a:ext cx="3560500" cy="2016794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рочие межбюджетные трансферты общего характера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25 982,6  тыс.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643174" y="1268760"/>
            <a:ext cx="285752" cy="660042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04248" y="1268760"/>
            <a:ext cx="428628" cy="2286016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196263" cy="1979613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>
                <a:ln/>
                <a:solidFill>
                  <a:schemeClr val="accent3"/>
                </a:solidFill>
              </a:rPr>
              <a:t>«Федеральный проект «Культурная среда</a:t>
            </a:r>
            <a:r>
              <a:rPr lang="ru-RU" sz="2800" b="1" cap="none" spc="0" dirty="0" smtClean="0">
                <a:ln/>
                <a:solidFill>
                  <a:schemeClr val="accent3"/>
                </a:solidFill>
              </a:rPr>
              <a:t>»</a:t>
            </a:r>
            <a:r>
              <a:rPr lang="ru-RU" sz="2800" b="1" cap="none" spc="0" dirty="0">
                <a:ln/>
                <a:solidFill>
                  <a:schemeClr val="accent3"/>
                </a:solidFill>
              </a:rPr>
              <a:t> </a:t>
            </a:r>
            <a:r>
              <a:rPr lang="ru-RU" sz="2000" b="1" cap="none" spc="0" dirty="0" smtClean="0">
                <a:ln/>
                <a:solidFill>
                  <a:schemeClr val="accent3"/>
                </a:solidFill>
              </a:rPr>
              <a:t/>
            </a:r>
            <a:br>
              <a:rPr lang="ru-RU" sz="2000" b="1" cap="none" spc="0" dirty="0" smtClean="0">
                <a:ln/>
                <a:solidFill>
                  <a:schemeClr val="accent3"/>
                </a:solidFill>
              </a:rPr>
            </a:br>
            <a:r>
              <a:rPr lang="ru-RU" sz="2000" b="1" cap="none" spc="0" dirty="0" smtClean="0">
                <a:ln/>
                <a:solidFill>
                  <a:schemeClr val="accent3"/>
                </a:solidFill>
              </a:rPr>
              <a:t>реконструкция </a:t>
            </a:r>
            <a:r>
              <a:rPr lang="ru-RU" sz="2000" b="1" cap="none" spc="0" dirty="0">
                <a:ln/>
                <a:solidFill>
                  <a:schemeClr val="accent3"/>
                </a:solidFill>
              </a:rPr>
              <a:t>и (или) капитальный ремонт региональных и муниципальных детских школ искусств по видам </a:t>
            </a:r>
            <a:r>
              <a:rPr lang="ru-RU" sz="2000" b="1" cap="none" spc="0" dirty="0" smtClean="0">
                <a:ln/>
                <a:solidFill>
                  <a:schemeClr val="accent3"/>
                </a:solidFill>
              </a:rPr>
              <a:t>искусств</a:t>
            </a:r>
            <a:endParaRPr lang="ru-RU" sz="2000" b="1" cap="none" spc="0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56892"/>
            <a:ext cx="4176464" cy="31323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56892"/>
            <a:ext cx="4176464" cy="3132348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 rot="16200000">
            <a:off x="4459222" y="3140968"/>
            <a:ext cx="285752" cy="571504"/>
          </a:xfrm>
          <a:prstGeom prst="dow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7504" y="5733256"/>
            <a:ext cx="9145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41622,9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ФБ 40794,6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 РБ 412,1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 МБ 416,2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02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9144000" cy="3603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Патриотическое воспитание граждан Российской </a:t>
            </a:r>
            <a:r>
              <a:rPr lang="ru-RU" sz="2400" b="0" dirty="0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Федерации, </a:t>
            </a:r>
            <a:r>
              <a:rPr lang="ru-RU" sz="2400" b="0" dirty="0" err="1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тыс.рублей</a:t>
            </a:r>
            <a:endParaRPr lang="ru-RU" sz="2400" b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533428"/>
              </p:ext>
            </p:extLst>
          </p:nvPr>
        </p:nvGraphicFramePr>
        <p:xfrm>
          <a:off x="179512" y="62068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0062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9144000" cy="865187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000" b="0" dirty="0">
                <a:ln w="0"/>
                <a:solidFill>
                  <a:srgbClr val="00B050"/>
                </a:solidFill>
                <a:effectLst/>
              </a:rPr>
              <a:t>Обеспечение устойчивого сокращения непригодного для проживания жилищного </a:t>
            </a:r>
            <a:r>
              <a:rPr lang="ru-RU" sz="3000" b="0" dirty="0" smtClean="0">
                <a:ln w="0"/>
                <a:solidFill>
                  <a:srgbClr val="00B050"/>
                </a:solidFill>
                <a:effectLst/>
              </a:rPr>
              <a:t>фонда, </a:t>
            </a:r>
            <a:r>
              <a:rPr lang="ru-RU" sz="3000" b="0" dirty="0" err="1" smtClean="0">
                <a:ln w="0"/>
                <a:solidFill>
                  <a:srgbClr val="00B050"/>
                </a:solidFill>
                <a:effectLst/>
              </a:rPr>
              <a:t>тыс.рублей</a:t>
            </a:r>
            <a:endParaRPr lang="ru-RU" sz="3000" b="0" dirty="0">
              <a:ln w="0"/>
              <a:solidFill>
                <a:srgbClr val="00B050"/>
              </a:solidFill>
              <a:effectLst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201519"/>
              </p:ext>
            </p:extLst>
          </p:nvPr>
        </p:nvGraphicFramePr>
        <p:xfrm>
          <a:off x="0" y="1628800"/>
          <a:ext cx="810039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771800" y="21328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23%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265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ДЕФИЦИТ БЮДЖЕТА</a:t>
            </a:r>
            <a:endParaRPr lang="ru-RU" sz="3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539552" y="1772816"/>
          <a:ext cx="849694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03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Муниципальный долг</a:t>
            </a:r>
            <a:endParaRPr lang="ru-RU" sz="3600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052736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На 01.01.2025г. – объем составляет 5000 </a:t>
            </a:r>
            <a:r>
              <a:rPr lang="ru-RU" sz="2500" dirty="0" err="1" smtClean="0"/>
              <a:t>тыс.руб</a:t>
            </a:r>
            <a:r>
              <a:rPr lang="ru-RU" sz="2500" dirty="0" smtClean="0"/>
              <a:t>.</a:t>
            </a:r>
          </a:p>
          <a:p>
            <a:r>
              <a:rPr lang="ru-RU" sz="2500" dirty="0" smtClean="0"/>
              <a:t>Привлечено 2850 </a:t>
            </a:r>
            <a:r>
              <a:rPr lang="ru-RU" sz="2500" dirty="0" err="1" smtClean="0"/>
              <a:t>тыс.рублей</a:t>
            </a:r>
            <a:r>
              <a:rPr lang="ru-RU" sz="2500" dirty="0" smtClean="0"/>
              <a:t> бюджетных кредитов.</a:t>
            </a:r>
          </a:p>
          <a:p>
            <a:r>
              <a:rPr lang="ru-RU" sz="2500" dirty="0" smtClean="0"/>
              <a:t>Погашено    2850 </a:t>
            </a:r>
            <a:r>
              <a:rPr lang="ru-RU" sz="2500" dirty="0" err="1"/>
              <a:t>тыс.рублей</a:t>
            </a:r>
            <a:r>
              <a:rPr lang="ru-RU" sz="2500" dirty="0"/>
              <a:t> бюджетных кредитов.</a:t>
            </a:r>
          </a:p>
          <a:p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4529659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5456</TotalTime>
  <Words>867</Words>
  <Application>Microsoft Office PowerPoint</Application>
  <PresentationFormat>Экран (4:3)</PresentationFormat>
  <Paragraphs>232</Paragraphs>
  <Slides>20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 Структура  налоговых поступлений  за 2024 год</vt:lpstr>
      <vt:lpstr>Структура неналоговых доходов (тыс. руб.) </vt:lpstr>
      <vt:lpstr>Презентация PowerPoint</vt:lpstr>
      <vt:lpstr>Реализация МП и непрограммных расходов </vt:lpstr>
      <vt:lpstr>РАСПРЕДЕЛЕНИЕ РАСХОДОВ за 2024 ГОД ПО ФУНКЦИОНАЛЬНОЙ КЛАССИФИКАЦИИ</vt:lpstr>
      <vt:lpstr>0100 «Общегосударственные вопросы»  (тыс.рублей / уд. вес в общих расходах)</vt:lpstr>
      <vt:lpstr>0400 «Национальная экономика», тыс.рублей </vt:lpstr>
      <vt:lpstr>0500 «Жилищно-коммунальное хозяйство», тыс.рублей</vt:lpstr>
      <vt:lpstr>0700 «Образование»</vt:lpstr>
      <vt:lpstr>0800 «Культура и кинематография» тыс.рублей  </vt:lpstr>
      <vt:lpstr>1000 «Социальная политика»  (тыс. рублей / уд. вес в общих расходах)</vt:lpstr>
      <vt:lpstr>Презентация PowerPoint</vt:lpstr>
      <vt:lpstr>Презентация PowerPoint</vt:lpstr>
      <vt:lpstr>Презентация PowerPoint</vt:lpstr>
      <vt:lpstr>«Федеральный проект «Культурная среда»  реконструкция и (или) капитальный ремонт региональных и муниципальных детских школ искусств по видам искусств</vt:lpstr>
      <vt:lpstr>Патриотическое воспитание граждан Российской Федерации, тыс.рублей</vt:lpstr>
      <vt:lpstr>Обеспечение устойчивого сокращения непригодного для проживания жилищного фонда, тыс.рублей</vt:lpstr>
      <vt:lpstr>ДЕФИЦИТ БЮДЖЕТА</vt:lpstr>
      <vt:lpstr>Муниципальный долг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Windows User</cp:lastModifiedBy>
  <cp:revision>418</cp:revision>
  <cp:lastPrinted>2025-05-05T05:32:37Z</cp:lastPrinted>
  <dcterms:created xsi:type="dcterms:W3CDTF">2020-05-26T09:39:00Z</dcterms:created>
  <dcterms:modified xsi:type="dcterms:W3CDTF">2025-06-27T05:43:48Z</dcterms:modified>
</cp:coreProperties>
</file>